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5"/>
  </p:notesMasterIdLst>
  <p:sldIdLst>
    <p:sldId id="257" r:id="rId2"/>
    <p:sldId id="269" r:id="rId3"/>
    <p:sldId id="258" r:id="rId4"/>
    <p:sldId id="272" r:id="rId5"/>
    <p:sldId id="271" r:id="rId6"/>
    <p:sldId id="285" r:id="rId7"/>
    <p:sldId id="283" r:id="rId8"/>
    <p:sldId id="280" r:id="rId9"/>
    <p:sldId id="284" r:id="rId10"/>
    <p:sldId id="277" r:id="rId11"/>
    <p:sldId id="276" r:id="rId12"/>
    <p:sldId id="279" r:id="rId13"/>
    <p:sldId id="259" r:id="rId14"/>
    <p:sldId id="261" r:id="rId15"/>
    <p:sldId id="262" r:id="rId16"/>
    <p:sldId id="263" r:id="rId17"/>
    <p:sldId id="264" r:id="rId18"/>
    <p:sldId id="267" r:id="rId19"/>
    <p:sldId id="268" r:id="rId20"/>
    <p:sldId id="260" r:id="rId21"/>
    <p:sldId id="265" r:id="rId22"/>
    <p:sldId id="281"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4" autoAdjust="0"/>
  </p:normalViewPr>
  <p:slideViewPr>
    <p:cSldViewPr snapToGrid="0">
      <p:cViewPr varScale="1">
        <p:scale>
          <a:sx n="61" d="100"/>
          <a:sy n="61" d="100"/>
        </p:scale>
        <p:origin x="1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97A41-A1DE-46D0-BC75-20E88291A0C6}"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7D636-A784-4C0A-A815-343D6B0620D3}" type="slidenum">
              <a:rPr lang="en-US" smtClean="0"/>
              <a:t>‹#›</a:t>
            </a:fld>
            <a:endParaRPr lang="en-US"/>
          </a:p>
        </p:txBody>
      </p:sp>
    </p:spTree>
    <p:extLst>
      <p:ext uri="{BB962C8B-B14F-4D97-AF65-F5344CB8AC3E}">
        <p14:creationId xmlns:p14="http://schemas.microsoft.com/office/powerpoint/2010/main" val="18068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7D636-A784-4C0A-A815-343D6B0620D3}" type="slidenum">
              <a:rPr lang="en-US" smtClean="0"/>
              <a:t>7</a:t>
            </a:fld>
            <a:endParaRPr lang="en-US"/>
          </a:p>
        </p:txBody>
      </p:sp>
    </p:spTree>
    <p:extLst>
      <p:ext uri="{BB962C8B-B14F-4D97-AF65-F5344CB8AC3E}">
        <p14:creationId xmlns:p14="http://schemas.microsoft.com/office/powerpoint/2010/main" val="2062342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E40E30-FBF4-4D02-B8FD-19735CC9C199}" type="datetimeFigureOut">
              <a:rPr lang="en-US" smtClean="0"/>
              <a:t>5/29/2024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44402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30074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36313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376D2A-B023-4002-8460-7D940A4DF5E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21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8358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AE40E30-FBF4-4D02-B8FD-19735CC9C199}"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232144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AE40E30-FBF4-4D02-B8FD-19735CC9C199}"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97853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40E30-FBF4-4D02-B8FD-19735CC9C199}"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280850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E40E30-FBF4-4D02-B8FD-19735CC9C199}" type="datetimeFigureOut">
              <a:rPr lang="en-US" smtClean="0"/>
              <a:t>5/29/2024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15130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40E30-FBF4-4D02-B8FD-19735CC9C199}"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88585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E40E30-FBF4-4D02-B8FD-19735CC9C199}" type="datetimeFigureOut">
              <a:rPr lang="en-US" smtClean="0"/>
              <a:t>5/29/2024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05237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25732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40E30-FBF4-4D02-B8FD-19735CC9C199}"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55352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40E30-FBF4-4D02-B8FD-19735CC9C199}"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13744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40E30-FBF4-4D02-B8FD-19735CC9C199}"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6664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408888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0E30-FBF4-4D02-B8FD-19735CC9C199}"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6D2A-B023-4002-8460-7D940A4DF5E8}" type="slidenum">
              <a:rPr lang="en-US" smtClean="0"/>
              <a:t>‹#›</a:t>
            </a:fld>
            <a:endParaRPr lang="en-US"/>
          </a:p>
        </p:txBody>
      </p:sp>
    </p:spTree>
    <p:extLst>
      <p:ext uri="{BB962C8B-B14F-4D97-AF65-F5344CB8AC3E}">
        <p14:creationId xmlns:p14="http://schemas.microsoft.com/office/powerpoint/2010/main" val="106396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E40E30-FBF4-4D02-B8FD-19735CC9C199}" type="datetimeFigureOut">
              <a:rPr lang="en-US" smtClean="0"/>
              <a:t>5/29/2024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6D2A-B023-4002-8460-7D940A4DF5E8}" type="slidenum">
              <a:rPr lang="en-US" smtClean="0"/>
              <a:t>‹#›</a:t>
            </a:fld>
            <a:endParaRPr lang="en-US"/>
          </a:p>
        </p:txBody>
      </p:sp>
    </p:spTree>
    <p:extLst>
      <p:ext uri="{BB962C8B-B14F-4D97-AF65-F5344CB8AC3E}">
        <p14:creationId xmlns:p14="http://schemas.microsoft.com/office/powerpoint/2010/main" val="348853503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7">
            <a:extLst>
              <a:ext uri="{FF2B5EF4-FFF2-40B4-BE49-F238E27FC236}">
                <a16:creationId xmlns:a16="http://schemas.microsoft.com/office/drawing/2014/main" id="{AA9237CE-8091-44DF-A9B8-FB4F2E7ECBF8}"/>
              </a:ext>
            </a:extLst>
          </p:cNvPr>
          <p:cNvSpPr>
            <a:spLocks noGrp="1"/>
          </p:cNvSpPr>
          <p:nvPr>
            <p:ph type="ctrTitle"/>
          </p:nvPr>
        </p:nvSpPr>
        <p:spPr>
          <a:xfrm>
            <a:off x="1993691" y="749508"/>
            <a:ext cx="8964119" cy="4542020"/>
          </a:xfrm>
          <a:prstGeom prst="rect">
            <a:avLst/>
          </a:prstGeom>
          <a:blipFill>
            <a:blip r:embed="rId2" cstate="print"/>
            <a:stretch>
              <a:fillRect/>
            </a:stretch>
          </a:blipFill>
        </p:spPr>
        <p:txBody>
          <a:bodyPr wrap="square" lIns="0" tIns="0" rIns="0" bIns="0" rtlCol="0">
            <a:noAutofit/>
          </a:bodyPr>
          <a:lstStyle/>
          <a:p>
            <a:pPr algn="ctr"/>
            <a:br>
              <a:rPr lang="en-US" sz="3200" b="1" spc="-2" dirty="0">
                <a:solidFill>
                  <a:srgbClr val="7030A0"/>
                </a:solidFill>
                <a:latin typeface="Agency FB" panose="020B0503020202020204" pitchFamily="34" charset="0"/>
                <a:ea typeface="Cambria" panose="02040503050406030204" pitchFamily="18" charset="0"/>
                <a:cs typeface="Times New Roman"/>
              </a:rPr>
            </a:br>
            <a:r>
              <a:rPr lang="en-US" sz="3200" b="1" spc="-2" dirty="0">
                <a:solidFill>
                  <a:srgbClr val="7030A0"/>
                </a:solidFill>
                <a:latin typeface="Calibri" panose="020F0502020204030204" pitchFamily="34" charset="0"/>
                <a:ea typeface="Cambria" panose="02040503050406030204" pitchFamily="18" charset="0"/>
                <a:cs typeface="Calibri" panose="020F0502020204030204" pitchFamily="34" charset="0"/>
              </a:rPr>
              <a:t>More sustainable and effective solutions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68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9B68-A687-4BD5-92EE-D24DE9139F95}"/>
              </a:ext>
            </a:extLst>
          </p:cNvPr>
          <p:cNvSpPr>
            <a:spLocks noGrp="1"/>
          </p:cNvSpPr>
          <p:nvPr>
            <p:ph type="title"/>
          </p:nvPr>
        </p:nvSpPr>
        <p:spPr>
          <a:xfrm>
            <a:off x="1639614" y="1749972"/>
            <a:ext cx="9769012" cy="307429"/>
          </a:xfrm>
        </p:spPr>
        <p:txBody>
          <a:bodyPr>
            <a:normAutofit fontScale="90000"/>
          </a:bodyPr>
          <a:lstStyle/>
          <a:p>
            <a:pPr algn="l"/>
            <a:r>
              <a:rPr lang="en-US" spc="13" dirty="0">
                <a:solidFill>
                  <a:srgbClr val="6F2F9F"/>
                </a:solidFill>
                <a:latin typeface="Bahnschrift SemiBold SemiCondensed"/>
                <a:cs typeface="Bahnschrift SemiBold SemiCondensed"/>
              </a:rPr>
              <a:t>Our values:</a:t>
            </a:r>
            <a:br>
              <a:rPr lang="en-US" dirty="0">
                <a:latin typeface="Bahnschrift SemiBold SemiCondensed"/>
                <a:cs typeface="Bahnschrift SemiBold SemiCondensed"/>
              </a:rPr>
            </a:br>
            <a:endParaRPr lang="en-US" dirty="0"/>
          </a:p>
        </p:txBody>
      </p:sp>
      <p:sp>
        <p:nvSpPr>
          <p:cNvPr id="4" name="object 4">
            <a:extLst>
              <a:ext uri="{FF2B5EF4-FFF2-40B4-BE49-F238E27FC236}">
                <a16:creationId xmlns:a16="http://schemas.microsoft.com/office/drawing/2014/main" id="{949067C8-3D67-4960-B5A9-1D61906A9EFE}"/>
              </a:ext>
            </a:extLst>
          </p:cNvPr>
          <p:cNvSpPr txBox="1">
            <a:spLocks noGrp="1"/>
          </p:cNvSpPr>
          <p:nvPr>
            <p:ph idx="1"/>
          </p:nvPr>
        </p:nvSpPr>
        <p:spPr>
          <a:xfrm>
            <a:off x="1481959" y="2057401"/>
            <a:ext cx="10024240" cy="4448330"/>
          </a:xfrm>
          <a:prstGeom prst="rect">
            <a:avLst/>
          </a:prstGeom>
        </p:spPr>
        <p:txBody>
          <a:bodyPr wrap="square" lIns="0" tIns="7126" rIns="0" bIns="0" rtlCol="0">
            <a:noAutofit/>
          </a:bodyPr>
          <a:lstStyle/>
          <a:p>
            <a:pPr marL="0" indent="0">
              <a:lnSpc>
                <a:spcPct val="150000"/>
              </a:lnSpc>
              <a:spcBef>
                <a:spcPts val="552"/>
              </a:spcBef>
              <a:buNone/>
            </a:pPr>
            <a:r>
              <a:rPr lang="en-US" sz="3200" spc="64" dirty="0">
                <a:solidFill>
                  <a:srgbClr val="1F2023"/>
                </a:solidFill>
                <a:latin typeface="Verdana"/>
                <a:cs typeface="Verdana"/>
              </a:rPr>
              <a:t>Commitment, attention to detail, and the pursuit of excellence appear as follows</a:t>
            </a:r>
            <a:r>
              <a:rPr lang="ar-AE" sz="3200" spc="64" dirty="0">
                <a:solidFill>
                  <a:srgbClr val="1F2023"/>
                </a:solidFill>
                <a:latin typeface="Verdana"/>
                <a:cs typeface="Verdana"/>
              </a:rPr>
              <a:t>:</a:t>
            </a:r>
          </a:p>
          <a:p>
            <a:pPr>
              <a:lnSpc>
                <a:spcPct val="150000"/>
              </a:lnSpc>
              <a:spcBef>
                <a:spcPts val="552"/>
              </a:spcBef>
              <a:buFont typeface="Wingdings" panose="05000000000000000000" pitchFamily="2" charset="2"/>
              <a:buChar char="§"/>
            </a:pPr>
            <a:r>
              <a:rPr lang="ar-AE" sz="3200" dirty="0">
                <a:solidFill>
                  <a:srgbClr val="1F2023"/>
                </a:solidFill>
                <a:latin typeface="Cambria"/>
                <a:cs typeface="Cambria"/>
              </a:rPr>
              <a:t>   </a:t>
            </a:r>
            <a:r>
              <a:rPr sz="3200" dirty="0">
                <a:solidFill>
                  <a:srgbClr val="1F2023"/>
                </a:solidFill>
                <a:latin typeface="Cambria"/>
                <a:cs typeface="Cambria"/>
              </a:rPr>
              <a:t>Quality for material and</a:t>
            </a:r>
            <a:r>
              <a:rPr lang="en-US" sz="3200" dirty="0">
                <a:solidFill>
                  <a:srgbClr val="1F2023"/>
                </a:solidFill>
                <a:latin typeface="Cambria"/>
                <a:cs typeface="Cambria"/>
              </a:rPr>
              <a:t> </a:t>
            </a:r>
            <a:r>
              <a:rPr sz="3200" dirty="0">
                <a:solidFill>
                  <a:srgbClr val="1F2023"/>
                </a:solidFill>
                <a:latin typeface="Cambria"/>
                <a:cs typeface="Cambria"/>
              </a:rPr>
              <a:t>Work</a:t>
            </a:r>
            <a:endParaRPr sz="3200" dirty="0">
              <a:latin typeface="Cambria"/>
              <a:cs typeface="Cambria"/>
            </a:endParaRPr>
          </a:p>
          <a:p>
            <a:pPr marR="14809">
              <a:lnSpc>
                <a:spcPct val="150000"/>
              </a:lnSpc>
              <a:spcBef>
                <a:spcPts val="71"/>
              </a:spcBef>
              <a:buFont typeface="Wingdings" panose="05000000000000000000" pitchFamily="2" charset="2"/>
              <a:buChar char="§"/>
            </a:pPr>
            <a:r>
              <a:rPr sz="3200" spc="64" dirty="0">
                <a:solidFill>
                  <a:srgbClr val="1F2023"/>
                </a:solidFill>
                <a:latin typeface="Verdana"/>
                <a:cs typeface="Verdana"/>
              </a:rPr>
              <a:t>  </a:t>
            </a:r>
            <a:r>
              <a:rPr lang="en-US" sz="3200" dirty="0">
                <a:solidFill>
                  <a:srgbClr val="1F2023"/>
                </a:solidFill>
                <a:latin typeface="Cambria"/>
                <a:cs typeface="Cambria"/>
              </a:rPr>
              <a:t>C</a:t>
            </a:r>
            <a:r>
              <a:rPr sz="3200" dirty="0">
                <a:solidFill>
                  <a:srgbClr val="1F2023"/>
                </a:solidFill>
                <a:latin typeface="Cambria"/>
                <a:cs typeface="Cambria"/>
              </a:rPr>
              <a:t>ompletion Projects in time</a:t>
            </a:r>
            <a:endParaRPr sz="3200" dirty="0">
              <a:latin typeface="Cambria"/>
              <a:cs typeface="Cambria"/>
            </a:endParaRPr>
          </a:p>
          <a:p>
            <a:pPr marR="14809">
              <a:lnSpc>
                <a:spcPct val="150000"/>
              </a:lnSpc>
              <a:spcBef>
                <a:spcPts val="71"/>
              </a:spcBef>
              <a:buFont typeface="Wingdings" panose="05000000000000000000" pitchFamily="2" charset="2"/>
              <a:buChar char="§"/>
            </a:pPr>
            <a:r>
              <a:rPr sz="3200" spc="64" dirty="0">
                <a:solidFill>
                  <a:srgbClr val="1F2023"/>
                </a:solidFill>
                <a:latin typeface="Verdana"/>
                <a:cs typeface="Verdana"/>
              </a:rPr>
              <a:t>  </a:t>
            </a:r>
            <a:r>
              <a:rPr sz="3200" dirty="0">
                <a:solidFill>
                  <a:srgbClr val="1F2023"/>
                </a:solidFill>
                <a:latin typeface="Cambria"/>
                <a:cs typeface="Cambria"/>
              </a:rPr>
              <a:t>Customer Satisfaction</a:t>
            </a:r>
            <a:endParaRPr sz="3200" dirty="0">
              <a:latin typeface="Cambria"/>
              <a:cs typeface="Cambria"/>
            </a:endParaRPr>
          </a:p>
        </p:txBody>
      </p:sp>
    </p:spTree>
    <p:extLst>
      <p:ext uri="{BB962C8B-B14F-4D97-AF65-F5344CB8AC3E}">
        <p14:creationId xmlns:p14="http://schemas.microsoft.com/office/powerpoint/2010/main" val="114538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487C-A1C2-4A48-86BA-BAC984972269}"/>
              </a:ext>
            </a:extLst>
          </p:cNvPr>
          <p:cNvSpPr>
            <a:spLocks noGrp="1"/>
          </p:cNvSpPr>
          <p:nvPr>
            <p:ph type="title"/>
          </p:nvPr>
        </p:nvSpPr>
        <p:spPr>
          <a:xfrm>
            <a:off x="1199213" y="1798819"/>
            <a:ext cx="10306987" cy="258581"/>
          </a:xfrm>
        </p:spPr>
        <p:txBody>
          <a:bodyPr>
            <a:normAutofit fontScale="90000"/>
          </a:bodyPr>
          <a:lstStyle/>
          <a:p>
            <a:pPr algn="l"/>
            <a:r>
              <a:rPr lang="en-US" spc="18" dirty="0">
                <a:solidFill>
                  <a:srgbClr val="6F2F9F"/>
                </a:solidFill>
                <a:latin typeface="Bahnschrift SemiBold SemiCondensed"/>
                <a:cs typeface="Bahnschrift SemiBold SemiCondensed"/>
              </a:rPr>
              <a:t>Mission and vision</a:t>
            </a:r>
            <a:br>
              <a:rPr lang="en-US" dirty="0">
                <a:latin typeface="Bahnschrift SemiBold SemiCondensed"/>
                <a:cs typeface="Bahnschrift SemiBold SemiCondensed"/>
              </a:rPr>
            </a:br>
            <a:endParaRPr lang="en-US" dirty="0"/>
          </a:p>
        </p:txBody>
      </p:sp>
      <p:sp>
        <p:nvSpPr>
          <p:cNvPr id="4" name="object 5">
            <a:extLst>
              <a:ext uri="{FF2B5EF4-FFF2-40B4-BE49-F238E27FC236}">
                <a16:creationId xmlns:a16="http://schemas.microsoft.com/office/drawing/2014/main" id="{903DE491-1391-4654-B68E-4343AD73AE0B}"/>
              </a:ext>
            </a:extLst>
          </p:cNvPr>
          <p:cNvSpPr txBox="1">
            <a:spLocks noGrp="1"/>
          </p:cNvSpPr>
          <p:nvPr>
            <p:ph idx="1"/>
          </p:nvPr>
        </p:nvSpPr>
        <p:spPr>
          <a:xfrm>
            <a:off x="1199212" y="2193925"/>
            <a:ext cx="10306988" cy="4024313"/>
          </a:xfrm>
          <a:prstGeom prst="rect">
            <a:avLst/>
          </a:prstGeom>
        </p:spPr>
        <p:txBody>
          <a:bodyPr wrap="square" lIns="0" tIns="7126" rIns="0" bIns="0" rtlCol="0">
            <a:noAutofit/>
          </a:bodyPr>
          <a:lstStyle/>
          <a:p>
            <a:pPr marL="0" indent="0" algn="just">
              <a:lnSpc>
                <a:spcPct val="150000"/>
              </a:lnSpc>
              <a:spcBef>
                <a:spcPts val="563"/>
              </a:spcBef>
              <a:buNone/>
            </a:pPr>
            <a:r>
              <a:rPr sz="3200" dirty="0">
                <a:solidFill>
                  <a:srgbClr val="1F2023"/>
                </a:solidFill>
                <a:latin typeface="Calibri" panose="020F0502020204030204" pitchFamily="34" charset="0"/>
                <a:cs typeface="Calibri" panose="020F0502020204030204" pitchFamily="34" charset="0"/>
              </a:rPr>
              <a:t>Our scope of work. to move forward with a focus on safety in any work we take up. Offering Eco-friendly solutions to our clients endless Vision for future to Leading contractual services in design, installation, testing Automation and Solar and other Renewable energy controlling system</a:t>
            </a:r>
          </a:p>
        </p:txBody>
      </p:sp>
    </p:spTree>
    <p:extLst>
      <p:ext uri="{BB962C8B-B14F-4D97-AF65-F5344CB8AC3E}">
        <p14:creationId xmlns:p14="http://schemas.microsoft.com/office/powerpoint/2010/main" val="208458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C9DB-2292-42AD-B02B-279A2BA65644}"/>
              </a:ext>
            </a:extLst>
          </p:cNvPr>
          <p:cNvSpPr>
            <a:spLocks noGrp="1"/>
          </p:cNvSpPr>
          <p:nvPr>
            <p:ph type="title"/>
          </p:nvPr>
        </p:nvSpPr>
        <p:spPr>
          <a:xfrm>
            <a:off x="1004341" y="1396538"/>
            <a:ext cx="9692391" cy="434169"/>
          </a:xfrm>
        </p:spPr>
        <p:txBody>
          <a:bodyPr>
            <a:normAutofit fontScale="90000"/>
          </a:bodyPr>
          <a:lstStyle/>
          <a:p>
            <a:pPr algn="l"/>
            <a:r>
              <a:rPr lang="en-US" spc="94" dirty="0">
                <a:solidFill>
                  <a:srgbClr val="6F2F9F"/>
                </a:solidFill>
                <a:latin typeface="Bahnschrift SemiBold SemiCondensed"/>
                <a:cs typeface="Bahnschrift SemiBold SemiCondensed"/>
              </a:rPr>
              <a:t>S</a:t>
            </a:r>
            <a:r>
              <a:rPr lang="en-US" spc="-1" dirty="0">
                <a:solidFill>
                  <a:srgbClr val="6F2F9F"/>
                </a:solidFill>
                <a:latin typeface="Bahnschrift SemiBold SemiCondensed"/>
                <a:cs typeface="Bahnschrift SemiBold SemiCondensed"/>
              </a:rPr>
              <a:t>pe</a:t>
            </a:r>
            <a:r>
              <a:rPr lang="en-US" spc="-3" dirty="0">
                <a:solidFill>
                  <a:srgbClr val="6F2F9F"/>
                </a:solidFill>
                <a:latin typeface="Bahnschrift SemiBold SemiCondensed"/>
                <a:cs typeface="Bahnschrift SemiBold SemiCondensed"/>
              </a:rPr>
              <a:t>c</a:t>
            </a:r>
            <a:r>
              <a:rPr lang="en-US" spc="3" dirty="0">
                <a:solidFill>
                  <a:srgbClr val="6F2F9F"/>
                </a:solidFill>
                <a:latin typeface="Bahnschrift SemiBold SemiCondensed"/>
                <a:cs typeface="Bahnschrift SemiBold SemiCondensed"/>
              </a:rPr>
              <a:t>if</a:t>
            </a:r>
            <a:r>
              <a:rPr lang="en-US" spc="-6" dirty="0">
                <a:solidFill>
                  <a:srgbClr val="6F2F9F"/>
                </a:solidFill>
                <a:latin typeface="Bahnschrift SemiBold SemiCondensed"/>
                <a:cs typeface="Bahnschrift SemiBold SemiCondensed"/>
              </a:rPr>
              <a:t>ic</a:t>
            </a:r>
            <a:r>
              <a:rPr lang="en-US" spc="4" dirty="0">
                <a:solidFill>
                  <a:srgbClr val="6F2F9F"/>
                </a:solidFill>
                <a:latin typeface="Bahnschrift SemiBold SemiCondensed"/>
                <a:cs typeface="Bahnschrift SemiBold SemiCondensed"/>
              </a:rPr>
              <a:t>a</a:t>
            </a:r>
            <a:r>
              <a:rPr lang="en-US" dirty="0">
                <a:solidFill>
                  <a:srgbClr val="6F2F9F"/>
                </a:solidFill>
                <a:latin typeface="Bahnschrift SemiBold SemiCondensed"/>
                <a:cs typeface="Bahnschrift SemiBold SemiCondensed"/>
              </a:rPr>
              <a:t>ti</a:t>
            </a:r>
            <a:r>
              <a:rPr lang="en-US" spc="77" dirty="0">
                <a:solidFill>
                  <a:srgbClr val="6F2F9F"/>
                </a:solidFill>
                <a:latin typeface="Bahnschrift SemiBold SemiCondensed"/>
                <a:cs typeface="Bahnschrift SemiBold SemiCondensed"/>
              </a:rPr>
              <a:t>on</a:t>
            </a:r>
            <a:endParaRPr lang="en-US" dirty="0"/>
          </a:p>
        </p:txBody>
      </p:sp>
      <p:sp>
        <p:nvSpPr>
          <p:cNvPr id="4" name="Content Placeholder 3">
            <a:extLst>
              <a:ext uri="{FF2B5EF4-FFF2-40B4-BE49-F238E27FC236}">
                <a16:creationId xmlns:a16="http://schemas.microsoft.com/office/drawing/2014/main" id="{5849ED3D-C6B7-4387-8F2D-D1684B6BECDC}"/>
              </a:ext>
            </a:extLst>
          </p:cNvPr>
          <p:cNvSpPr>
            <a:spLocks noGrp="1"/>
          </p:cNvSpPr>
          <p:nvPr>
            <p:ph idx="1"/>
          </p:nvPr>
        </p:nvSpPr>
        <p:spPr>
          <a:xfrm>
            <a:off x="1004341" y="1963711"/>
            <a:ext cx="10478125" cy="4031745"/>
          </a:xfrm>
          <a:prstGeom prst="rect">
            <a:avLst/>
          </a:prstGeom>
        </p:spPr>
        <p:txBody>
          <a:bodyPr wrap="square">
            <a:spAutoFit/>
          </a:bodyPr>
          <a:lstStyle/>
          <a:p>
            <a:pPr algn="just">
              <a:lnSpc>
                <a:spcPct val="150000"/>
              </a:lnSpc>
              <a:buFont typeface="Wingdings" panose="05000000000000000000" pitchFamily="2" charset="2"/>
              <a:buChar char="§"/>
            </a:pPr>
            <a:r>
              <a:rPr lang="en-US" sz="2800" dirty="0">
                <a:solidFill>
                  <a:srgbClr val="1F2023"/>
                </a:solidFill>
                <a:latin typeface="Calibri" panose="020F0502020204030204" pitchFamily="34" charset="0"/>
                <a:cs typeface="Calibri" panose="020F0502020204030204" pitchFamily="34" charset="0"/>
              </a:rPr>
              <a:t>Electrical &amp; Low Current Works We are specialized in installation and maintenance of all kinds of Electrical, Power &amp; Lighting works. If you are looking for highly Efficient and cost-effective electrical works for your home, building or place of work, we are your best choice.</a:t>
            </a:r>
          </a:p>
          <a:p>
            <a:pPr marL="109951" indent="-109951" algn="just">
              <a:lnSpc>
                <a:spcPct val="150000"/>
              </a:lnSpc>
              <a:spcAft>
                <a:spcPts val="513"/>
              </a:spcAft>
              <a:buFont typeface="Arial" panose="020B0604020202020204" pitchFamily="34" charset="0"/>
              <a:buChar char="•"/>
            </a:pPr>
            <a:r>
              <a:rPr lang="en-US" sz="2800" dirty="0">
                <a:solidFill>
                  <a:srgbClr val="1F2023"/>
                </a:solidFill>
                <a:latin typeface="Calibri" panose="020F0502020204030204" pitchFamily="34" charset="0"/>
                <a:cs typeface="Calibri" panose="020F0502020204030204" pitchFamily="34" charset="0"/>
              </a:rPr>
              <a:t>We offer a wide range of services from simple electrical wiring works to more complex installation</a:t>
            </a:r>
          </a:p>
        </p:txBody>
      </p:sp>
    </p:spTree>
    <p:extLst>
      <p:ext uri="{BB962C8B-B14F-4D97-AF65-F5344CB8AC3E}">
        <p14:creationId xmlns:p14="http://schemas.microsoft.com/office/powerpoint/2010/main" val="231644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6A265-765E-4766-B13E-185239396E84}"/>
              </a:ext>
            </a:extLst>
          </p:cNvPr>
          <p:cNvSpPr>
            <a:spLocks noGrp="1"/>
          </p:cNvSpPr>
          <p:nvPr>
            <p:ph idx="1"/>
          </p:nvPr>
        </p:nvSpPr>
        <p:spPr/>
        <p:txBody>
          <a:bodyPr/>
          <a:lstStyle/>
          <a:p>
            <a:pPr marL="0" indent="0">
              <a:buNone/>
            </a:pPr>
            <a:r>
              <a:rPr lang="en-US" sz="2400" b="1" spc="-2" dirty="0">
                <a:solidFill>
                  <a:srgbClr val="7030A0"/>
                </a:solidFill>
                <a:latin typeface="Agency FB" panose="020B0503020202020204" pitchFamily="34" charset="0"/>
                <a:ea typeface="Cambria" panose="02040503050406030204" pitchFamily="18" charset="0"/>
                <a:cs typeface="Times New Roman"/>
              </a:rPr>
              <a:t>                    EMERGENCY LICIANE</a:t>
            </a:r>
          </a:p>
          <a:p>
            <a:endParaRPr lang="en-US" dirty="0"/>
          </a:p>
        </p:txBody>
      </p:sp>
      <p:sp>
        <p:nvSpPr>
          <p:cNvPr id="4" name="object 20">
            <a:extLst>
              <a:ext uri="{FF2B5EF4-FFF2-40B4-BE49-F238E27FC236}">
                <a16:creationId xmlns:a16="http://schemas.microsoft.com/office/drawing/2014/main" id="{4BF446BE-D7E0-4764-96E8-FED9353DEA6B}"/>
              </a:ext>
            </a:extLst>
          </p:cNvPr>
          <p:cNvSpPr txBox="1">
            <a:spLocks noGrp="1"/>
          </p:cNvSpPr>
          <p:nvPr>
            <p:ph type="title"/>
          </p:nvPr>
        </p:nvSpPr>
        <p:spPr>
          <a:xfrm rot="10800000" flipV="1">
            <a:off x="685798" y="1499016"/>
            <a:ext cx="2986789" cy="530652"/>
          </a:xfrm>
          <a:prstGeom prst="rect">
            <a:avLst/>
          </a:prstGeom>
        </p:spPr>
        <p:txBody>
          <a:bodyPr wrap="square" lIns="0" tIns="9779" rIns="0" bIns="0" rtlCol="0">
            <a:noAutofit/>
          </a:bodyPr>
          <a:lstStyle/>
          <a:p>
            <a:pPr marL="12700" algn="ctr">
              <a:lnSpc>
                <a:spcPts val="1540"/>
              </a:lnSpc>
            </a:pPr>
            <a:r>
              <a:rPr lang="en-US" sz="3200" b="1" spc="-2" dirty="0">
                <a:solidFill>
                  <a:srgbClr val="7030A0"/>
                </a:solidFill>
                <a:latin typeface="Agency FB" panose="020B0503020202020204" pitchFamily="34" charset="0"/>
                <a:ea typeface="Cambria" panose="02040503050406030204" pitchFamily="18" charset="0"/>
                <a:cs typeface="Times New Roman"/>
              </a:rPr>
              <a:t>Our Services </a:t>
            </a:r>
            <a:endParaRPr sz="3200" dirty="0">
              <a:latin typeface="Arial Narrow"/>
              <a:cs typeface="Arial Narrow"/>
            </a:endParaRPr>
          </a:p>
        </p:txBody>
      </p:sp>
      <p:sp>
        <p:nvSpPr>
          <p:cNvPr id="5" name="object 55">
            <a:extLst>
              <a:ext uri="{FF2B5EF4-FFF2-40B4-BE49-F238E27FC236}">
                <a16:creationId xmlns:a16="http://schemas.microsoft.com/office/drawing/2014/main" id="{14DAEB51-AB61-4A69-B9E8-B52E229C2B7F}"/>
              </a:ext>
            </a:extLst>
          </p:cNvPr>
          <p:cNvSpPr/>
          <p:nvPr/>
        </p:nvSpPr>
        <p:spPr>
          <a:xfrm>
            <a:off x="2883455" y="3290342"/>
            <a:ext cx="1578263" cy="2068642"/>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
        <p:nvSpPr>
          <p:cNvPr id="6" name="Rectangle 5">
            <a:extLst>
              <a:ext uri="{FF2B5EF4-FFF2-40B4-BE49-F238E27FC236}">
                <a16:creationId xmlns:a16="http://schemas.microsoft.com/office/drawing/2014/main" id="{AD661475-160D-416E-91D4-6F30EAEB513A}"/>
              </a:ext>
            </a:extLst>
          </p:cNvPr>
          <p:cNvSpPr/>
          <p:nvPr/>
        </p:nvSpPr>
        <p:spPr>
          <a:xfrm>
            <a:off x="5546361" y="3105835"/>
            <a:ext cx="5959839" cy="1418786"/>
          </a:xfrm>
          <a:prstGeom prst="rect">
            <a:avLst/>
          </a:prstGeom>
        </p:spPr>
        <p:txBody>
          <a:bodyPr wrap="square">
            <a:spAutoFit/>
          </a:bodyPr>
          <a:lstStyle/>
          <a:p>
            <a:pPr>
              <a:lnSpc>
                <a:spcPct val="150000"/>
              </a:lnSpc>
            </a:pPr>
            <a:r>
              <a:rPr lang="en-US" sz="2000" dirty="0"/>
              <a:t>Call us  (</a:t>
            </a:r>
            <a:r>
              <a:rPr lang="en-US" sz="2000" b="1" dirty="0"/>
              <a:t>0527251415</a:t>
            </a:r>
            <a:r>
              <a:rPr lang="en-US" sz="2000" dirty="0"/>
              <a:t>) for Fast services and we will arrange an onsite check &amp;solve as soon as possible </a:t>
            </a:r>
          </a:p>
        </p:txBody>
      </p:sp>
    </p:spTree>
    <p:extLst>
      <p:ext uri="{BB962C8B-B14F-4D97-AF65-F5344CB8AC3E}">
        <p14:creationId xmlns:p14="http://schemas.microsoft.com/office/powerpoint/2010/main" val="381333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2A18-217C-445B-9C88-7015207F5193}"/>
              </a:ext>
            </a:extLst>
          </p:cNvPr>
          <p:cNvSpPr>
            <a:spLocks noGrp="1"/>
          </p:cNvSpPr>
          <p:nvPr>
            <p:ph type="title"/>
          </p:nvPr>
        </p:nvSpPr>
        <p:spPr>
          <a:xfrm flipH="1">
            <a:off x="-449705" y="1614364"/>
            <a:ext cx="5321000" cy="244196"/>
          </a:xfrm>
        </p:spPr>
        <p:txBody>
          <a:bodyPr>
            <a:normAutofit fontScale="90000"/>
          </a:bodyPr>
          <a:lstStyle/>
          <a:p>
            <a:r>
              <a:rPr lang="en-US" b="1" spc="-2" dirty="0">
                <a:solidFill>
                  <a:srgbClr val="7030A0"/>
                </a:solidFill>
                <a:latin typeface="Agency FB" panose="020B0503020202020204" pitchFamily="34" charset="0"/>
                <a:ea typeface="Cambria" panose="02040503050406030204" pitchFamily="18" charset="0"/>
                <a:cs typeface="Times New Roman"/>
              </a:rPr>
              <a:t>Lighting DESIGN   </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9" name="Rectangle 8">
            <a:extLst>
              <a:ext uri="{FF2B5EF4-FFF2-40B4-BE49-F238E27FC236}">
                <a16:creationId xmlns:a16="http://schemas.microsoft.com/office/drawing/2014/main" id="{95323B1C-F9C2-4F21-9A15-D94D0382056D}"/>
              </a:ext>
            </a:extLst>
          </p:cNvPr>
          <p:cNvSpPr/>
          <p:nvPr/>
        </p:nvSpPr>
        <p:spPr>
          <a:xfrm>
            <a:off x="5574686" y="3301139"/>
            <a:ext cx="5088147" cy="1384995"/>
          </a:xfrm>
          <a:prstGeom prst="rect">
            <a:avLst/>
          </a:prstGeom>
        </p:spPr>
        <p:txBody>
          <a:bodyPr wrap="square">
            <a:spAutoFit/>
          </a:bodyPr>
          <a:lstStyle/>
          <a:p>
            <a:pPr marL="12700" marR="4342" lvl="0"/>
            <a:r>
              <a:rPr lang="en-US" sz="2800" spc="-2" dirty="0">
                <a:solidFill>
                  <a:prstClr val="black"/>
                </a:solidFill>
                <a:latin typeface="Agency FB" panose="020B0503020202020204" pitchFamily="34" charset="0"/>
                <a:ea typeface="Cambria" panose="02040503050406030204" pitchFamily="18" charset="0"/>
                <a:cs typeface="Times New Roman"/>
              </a:rPr>
              <a:t>No matter if it’s in a room, office or outdoor area. We have experience in lighting design as well as installation</a:t>
            </a:r>
            <a:r>
              <a:rPr lang="en-US" sz="1000" spc="-2" dirty="0">
                <a:solidFill>
                  <a:prstClr val="black"/>
                </a:solidFill>
                <a:latin typeface="Agency FB" panose="020B0503020202020204" pitchFamily="34" charset="0"/>
                <a:ea typeface="Cambria" panose="02040503050406030204" pitchFamily="18" charset="0"/>
                <a:cs typeface="Times New Roman"/>
              </a:rPr>
              <a:t>.</a:t>
            </a:r>
          </a:p>
        </p:txBody>
      </p:sp>
      <p:sp>
        <p:nvSpPr>
          <p:cNvPr id="12" name="object 30">
            <a:extLst>
              <a:ext uri="{FF2B5EF4-FFF2-40B4-BE49-F238E27FC236}">
                <a16:creationId xmlns:a16="http://schemas.microsoft.com/office/drawing/2014/main" id="{52082824-805D-4C66-8060-3C8D10F16E88}"/>
              </a:ext>
            </a:extLst>
          </p:cNvPr>
          <p:cNvSpPr/>
          <p:nvPr/>
        </p:nvSpPr>
        <p:spPr>
          <a:xfrm>
            <a:off x="1730404" y="2350816"/>
            <a:ext cx="2996580" cy="3285640"/>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178310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478A-4D4A-4524-90CB-1B99D4A3EACF}"/>
              </a:ext>
            </a:extLst>
          </p:cNvPr>
          <p:cNvSpPr>
            <a:spLocks noGrp="1"/>
          </p:cNvSpPr>
          <p:nvPr>
            <p:ph type="title"/>
          </p:nvPr>
        </p:nvSpPr>
        <p:spPr>
          <a:xfrm>
            <a:off x="869430" y="1371542"/>
            <a:ext cx="5032947" cy="1014892"/>
          </a:xfrm>
        </p:spPr>
        <p:txBody>
          <a:bodyPr>
            <a:normAutofit fontScale="90000"/>
          </a:bodyPr>
          <a:lstStyle/>
          <a:p>
            <a:r>
              <a:rPr lang="en-US" b="1" spc="-2" dirty="0">
                <a:solidFill>
                  <a:srgbClr val="7030A0"/>
                </a:solidFill>
                <a:latin typeface="Agency FB" panose="020B0503020202020204" pitchFamily="34" charset="0"/>
                <a:ea typeface="Cambria" panose="02040503050406030204" pitchFamily="18" charset="0"/>
                <a:cs typeface="Times New Roman"/>
              </a:rPr>
              <a:t>SWITCHBOARD UPGRADE</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3" name="Content Placeholder 2">
            <a:extLst>
              <a:ext uri="{FF2B5EF4-FFF2-40B4-BE49-F238E27FC236}">
                <a16:creationId xmlns:a16="http://schemas.microsoft.com/office/drawing/2014/main" id="{66AF382D-6BE0-46B6-BAFF-AD8B63B3896E}"/>
              </a:ext>
            </a:extLst>
          </p:cNvPr>
          <p:cNvSpPr>
            <a:spLocks noGrp="1"/>
          </p:cNvSpPr>
          <p:nvPr>
            <p:ph idx="1"/>
          </p:nvPr>
        </p:nvSpPr>
        <p:spPr>
          <a:xfrm>
            <a:off x="4017365" y="2386434"/>
            <a:ext cx="7719934" cy="3832251"/>
          </a:xfrm>
        </p:spPr>
        <p:txBody>
          <a:bodyPr/>
          <a:lstStyle/>
          <a:p>
            <a:pPr marL="0" indent="0">
              <a:lnSpc>
                <a:spcPct val="150000"/>
              </a:lnSpc>
              <a:buNone/>
            </a:pPr>
            <a:r>
              <a:rPr lang="en-US" sz="3200" dirty="0"/>
              <a:t>Your expensive electronic equipment and gadgets may be at risk to an unexpected power surge.</a:t>
            </a:r>
          </a:p>
          <a:p>
            <a:endParaRPr lang="en-US" dirty="0"/>
          </a:p>
        </p:txBody>
      </p:sp>
      <p:sp>
        <p:nvSpPr>
          <p:cNvPr id="5" name="object 49">
            <a:extLst>
              <a:ext uri="{FF2B5EF4-FFF2-40B4-BE49-F238E27FC236}">
                <a16:creationId xmlns:a16="http://schemas.microsoft.com/office/drawing/2014/main" id="{D4400B29-73F9-4006-A6E1-D710282F8338}"/>
              </a:ext>
            </a:extLst>
          </p:cNvPr>
          <p:cNvSpPr/>
          <p:nvPr/>
        </p:nvSpPr>
        <p:spPr>
          <a:xfrm>
            <a:off x="1424065" y="2611286"/>
            <a:ext cx="2593299" cy="2367655"/>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279655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1AB9-2E75-4A91-B20E-0F40B7EEFEF0}"/>
              </a:ext>
            </a:extLst>
          </p:cNvPr>
          <p:cNvSpPr>
            <a:spLocks noGrp="1"/>
          </p:cNvSpPr>
          <p:nvPr>
            <p:ph type="title"/>
          </p:nvPr>
        </p:nvSpPr>
        <p:spPr>
          <a:xfrm>
            <a:off x="1686910" y="1608083"/>
            <a:ext cx="9819290" cy="449318"/>
          </a:xfrm>
        </p:spPr>
        <p:txBody>
          <a:bodyPr>
            <a:normAutofit fontScale="90000"/>
          </a:bodyPr>
          <a:lstStyle/>
          <a:p>
            <a:pPr algn="l" rtl="1"/>
            <a:r>
              <a:rPr lang="en-US" b="1" spc="-2" dirty="0">
                <a:solidFill>
                  <a:srgbClr val="7030A0"/>
                </a:solidFill>
                <a:latin typeface="Agency FB" panose="020B0503020202020204" pitchFamily="34" charset="0"/>
                <a:ea typeface="Cambria" panose="02040503050406030204" pitchFamily="18" charset="0"/>
                <a:cs typeface="Times New Roman"/>
              </a:rPr>
              <a:t>ALARM &amp; cctv SYSTEMS</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3" name="Content Placeholder 2">
            <a:extLst>
              <a:ext uri="{FF2B5EF4-FFF2-40B4-BE49-F238E27FC236}">
                <a16:creationId xmlns:a16="http://schemas.microsoft.com/office/drawing/2014/main" id="{5CCB925D-0E1F-4B13-94C8-CE883CCC5CBC}"/>
              </a:ext>
            </a:extLst>
          </p:cNvPr>
          <p:cNvSpPr>
            <a:spLocks noGrp="1"/>
          </p:cNvSpPr>
          <p:nvPr>
            <p:ph idx="1"/>
          </p:nvPr>
        </p:nvSpPr>
        <p:spPr>
          <a:xfrm>
            <a:off x="5561350" y="2194560"/>
            <a:ext cx="5944849" cy="4024125"/>
          </a:xfrm>
        </p:spPr>
        <p:txBody>
          <a:bodyPr/>
          <a:lstStyle/>
          <a:p>
            <a:pPr marL="0" indent="0">
              <a:lnSpc>
                <a:spcPct val="150000"/>
              </a:lnSpc>
              <a:buNone/>
            </a:pPr>
            <a:r>
              <a:rPr lang="en-US" dirty="0"/>
              <a:t>We provide installation and maintenance on a range of alarm systems, security systems, and CCTV systems</a:t>
            </a:r>
          </a:p>
          <a:p>
            <a:pPr marL="0" indent="0">
              <a:lnSpc>
                <a:spcPct val="150000"/>
              </a:lnSpc>
              <a:buNone/>
            </a:pPr>
            <a:endParaRPr lang="en-US" dirty="0"/>
          </a:p>
        </p:txBody>
      </p:sp>
      <p:sp>
        <p:nvSpPr>
          <p:cNvPr id="4" name="object 29">
            <a:extLst>
              <a:ext uri="{FF2B5EF4-FFF2-40B4-BE49-F238E27FC236}">
                <a16:creationId xmlns:a16="http://schemas.microsoft.com/office/drawing/2014/main" id="{4DB367A3-E182-4133-8AF3-6EC10B2DC2CD}"/>
              </a:ext>
            </a:extLst>
          </p:cNvPr>
          <p:cNvSpPr/>
          <p:nvPr/>
        </p:nvSpPr>
        <p:spPr>
          <a:xfrm>
            <a:off x="2098623" y="2194560"/>
            <a:ext cx="2668249" cy="3426751"/>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305179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D80B-E54D-4783-BD17-45521F767D06}"/>
              </a:ext>
            </a:extLst>
          </p:cNvPr>
          <p:cNvSpPr>
            <a:spLocks noGrp="1"/>
          </p:cNvSpPr>
          <p:nvPr>
            <p:ph type="title"/>
          </p:nvPr>
        </p:nvSpPr>
        <p:spPr>
          <a:xfrm>
            <a:off x="1246682" y="1259048"/>
            <a:ext cx="8610600" cy="1293028"/>
          </a:xfrm>
        </p:spPr>
        <p:txBody>
          <a:bodyPr/>
          <a:lstStyle/>
          <a:p>
            <a:pPr algn="l" rtl="1"/>
            <a:r>
              <a:rPr lang="en-US" b="1" spc="-2" dirty="0">
                <a:solidFill>
                  <a:srgbClr val="7030A0"/>
                </a:solidFill>
                <a:latin typeface="Agency FB" panose="020B0503020202020204" pitchFamily="34" charset="0"/>
                <a:ea typeface="Cambria" panose="02040503050406030204" pitchFamily="18" charset="0"/>
                <a:cs typeface="Times New Roman"/>
              </a:rPr>
              <a:t>ELECTRICAL TESTING</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3" name="Content Placeholder 2">
            <a:extLst>
              <a:ext uri="{FF2B5EF4-FFF2-40B4-BE49-F238E27FC236}">
                <a16:creationId xmlns:a16="http://schemas.microsoft.com/office/drawing/2014/main" id="{B45FE60B-47E2-4286-8B6F-5820E5991530}"/>
              </a:ext>
            </a:extLst>
          </p:cNvPr>
          <p:cNvSpPr>
            <a:spLocks noGrp="1"/>
          </p:cNvSpPr>
          <p:nvPr>
            <p:ph idx="1"/>
          </p:nvPr>
        </p:nvSpPr>
        <p:spPr>
          <a:xfrm>
            <a:off x="5426439" y="2428406"/>
            <a:ext cx="6355830" cy="3028013"/>
          </a:xfrm>
        </p:spPr>
        <p:txBody>
          <a:bodyPr/>
          <a:lstStyle/>
          <a:p>
            <a:pPr marL="0" indent="0">
              <a:lnSpc>
                <a:spcPct val="150000"/>
              </a:lnSpc>
              <a:buNone/>
            </a:pPr>
            <a:r>
              <a:rPr lang="en-US" dirty="0"/>
              <a:t>We diagnose electrical faults fast. If you have problems relating to electrical wiring or lighting we can help.</a:t>
            </a:r>
          </a:p>
          <a:p>
            <a:endParaRPr lang="en-US" dirty="0"/>
          </a:p>
        </p:txBody>
      </p:sp>
      <p:sp>
        <p:nvSpPr>
          <p:cNvPr id="4" name="object 33">
            <a:extLst>
              <a:ext uri="{FF2B5EF4-FFF2-40B4-BE49-F238E27FC236}">
                <a16:creationId xmlns:a16="http://schemas.microsoft.com/office/drawing/2014/main" id="{685C3046-1016-425E-AE86-780BED8E5616}"/>
              </a:ext>
            </a:extLst>
          </p:cNvPr>
          <p:cNvSpPr/>
          <p:nvPr/>
        </p:nvSpPr>
        <p:spPr>
          <a:xfrm>
            <a:off x="2092377" y="2307691"/>
            <a:ext cx="2488367" cy="3269441"/>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343765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6D4B-4854-4FA2-9795-76A16AFD56EA}"/>
              </a:ext>
            </a:extLst>
          </p:cNvPr>
          <p:cNvSpPr>
            <a:spLocks noGrp="1"/>
          </p:cNvSpPr>
          <p:nvPr>
            <p:ph type="title"/>
          </p:nvPr>
        </p:nvSpPr>
        <p:spPr>
          <a:xfrm>
            <a:off x="2098622" y="1169107"/>
            <a:ext cx="8370757" cy="1293028"/>
          </a:xfrm>
        </p:spPr>
        <p:txBody>
          <a:bodyPr/>
          <a:lstStyle/>
          <a:p>
            <a:pPr algn="l" rtl="1"/>
            <a:r>
              <a:rPr lang="en-US" b="1" spc="-2" dirty="0">
                <a:solidFill>
                  <a:srgbClr val="7030A0"/>
                </a:solidFill>
                <a:latin typeface="Agency FB" panose="020B0503020202020204" pitchFamily="34" charset="0"/>
                <a:ea typeface="Cambria" panose="02040503050406030204" pitchFamily="18" charset="0"/>
                <a:cs typeface="Times New Roman"/>
              </a:rPr>
              <a:t>INSTALLATIONS DESIGN</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3" name="Content Placeholder 2">
            <a:extLst>
              <a:ext uri="{FF2B5EF4-FFF2-40B4-BE49-F238E27FC236}">
                <a16:creationId xmlns:a16="http://schemas.microsoft.com/office/drawing/2014/main" id="{20349630-C507-412C-AB1A-F3C5BC254583}"/>
              </a:ext>
            </a:extLst>
          </p:cNvPr>
          <p:cNvSpPr>
            <a:spLocks noGrp="1"/>
          </p:cNvSpPr>
          <p:nvPr>
            <p:ph idx="1"/>
          </p:nvPr>
        </p:nvSpPr>
        <p:spPr>
          <a:xfrm>
            <a:off x="4362138" y="2743200"/>
            <a:ext cx="7540052" cy="3831486"/>
          </a:xfrm>
        </p:spPr>
        <p:txBody>
          <a:bodyPr>
            <a:normAutofit/>
          </a:bodyPr>
          <a:lstStyle/>
          <a:p>
            <a:pPr marL="0" indent="0">
              <a:lnSpc>
                <a:spcPct val="150000"/>
              </a:lnSpc>
              <a:buNone/>
            </a:pPr>
            <a:r>
              <a:rPr lang="en-US" sz="3200" dirty="0"/>
              <a:t>We complete the design of electrical installations and provide electrical engineering  in LV</a:t>
            </a:r>
          </a:p>
          <a:p>
            <a:endParaRPr lang="en-US" dirty="0"/>
          </a:p>
        </p:txBody>
      </p:sp>
      <p:sp>
        <p:nvSpPr>
          <p:cNvPr id="4" name="object 43">
            <a:extLst>
              <a:ext uri="{FF2B5EF4-FFF2-40B4-BE49-F238E27FC236}">
                <a16:creationId xmlns:a16="http://schemas.microsoft.com/office/drawing/2014/main" id="{E97F52AA-F6C5-4315-A0E0-19CFEDA57148}"/>
              </a:ext>
            </a:extLst>
          </p:cNvPr>
          <p:cNvSpPr/>
          <p:nvPr/>
        </p:nvSpPr>
        <p:spPr>
          <a:xfrm>
            <a:off x="1272917" y="2267278"/>
            <a:ext cx="2848132" cy="3831486"/>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178362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4277-3007-425E-A80C-2FACFFA080D0}"/>
              </a:ext>
            </a:extLst>
          </p:cNvPr>
          <p:cNvSpPr>
            <a:spLocks noGrp="1"/>
          </p:cNvSpPr>
          <p:nvPr>
            <p:ph type="title"/>
          </p:nvPr>
        </p:nvSpPr>
        <p:spPr>
          <a:xfrm>
            <a:off x="1798820" y="1636175"/>
            <a:ext cx="9917243" cy="558385"/>
          </a:xfrm>
        </p:spPr>
        <p:txBody>
          <a:bodyPr>
            <a:normAutofit fontScale="90000"/>
          </a:bodyPr>
          <a:lstStyle/>
          <a:p>
            <a:pPr algn="l">
              <a:lnSpc>
                <a:spcPct val="150000"/>
              </a:lnSpc>
            </a:pPr>
            <a:r>
              <a:rPr lang="en-US" b="1" spc="-2" dirty="0">
                <a:solidFill>
                  <a:srgbClr val="7030A0"/>
                </a:solidFill>
                <a:latin typeface="Agency FB" panose="020B0503020202020204" pitchFamily="34" charset="0"/>
                <a:ea typeface="Cambria" panose="02040503050406030204" pitchFamily="18" charset="0"/>
                <a:cs typeface="Times New Roman"/>
              </a:rPr>
              <a:t>SMART HOME</a:t>
            </a:r>
            <a:br>
              <a:rPr lang="en-US" b="1" spc="-2" dirty="0">
                <a:solidFill>
                  <a:srgbClr val="7030A0"/>
                </a:solidFill>
                <a:latin typeface="Agency FB" panose="020B0503020202020204" pitchFamily="34" charset="0"/>
                <a:ea typeface="Cambria" panose="02040503050406030204" pitchFamily="18" charset="0"/>
                <a:cs typeface="Times New Roman"/>
              </a:rPr>
            </a:br>
            <a:endParaRPr lang="en-US" dirty="0"/>
          </a:p>
        </p:txBody>
      </p:sp>
      <p:sp>
        <p:nvSpPr>
          <p:cNvPr id="3" name="Content Placeholder 2">
            <a:extLst>
              <a:ext uri="{FF2B5EF4-FFF2-40B4-BE49-F238E27FC236}">
                <a16:creationId xmlns:a16="http://schemas.microsoft.com/office/drawing/2014/main" id="{CD3BD3C0-8932-4BF9-8220-783BA946F49D}"/>
              </a:ext>
            </a:extLst>
          </p:cNvPr>
          <p:cNvSpPr>
            <a:spLocks noGrp="1"/>
          </p:cNvSpPr>
          <p:nvPr>
            <p:ph idx="1"/>
          </p:nvPr>
        </p:nvSpPr>
        <p:spPr>
          <a:xfrm>
            <a:off x="4805599" y="2878111"/>
            <a:ext cx="6910464" cy="3777523"/>
          </a:xfrm>
        </p:spPr>
        <p:txBody>
          <a:bodyPr/>
          <a:lstStyle/>
          <a:p>
            <a:pPr marL="0" indent="0">
              <a:lnSpc>
                <a:spcPct val="150000"/>
              </a:lnSpc>
              <a:buNone/>
            </a:pPr>
            <a:r>
              <a:rPr lang="en-US" sz="3200" dirty="0"/>
              <a:t>Some smart home devices allow you to protect your home but also to save energy and money.</a:t>
            </a:r>
            <a:r>
              <a:rPr lang="en-US" sz="3200" dirty="0">
                <a:solidFill>
                  <a:srgbClr val="030F27"/>
                </a:solidFill>
                <a:latin typeface="Nunito"/>
              </a:rPr>
              <a:t> </a:t>
            </a:r>
            <a:endParaRPr lang="en-US" sz="3200" dirty="0"/>
          </a:p>
          <a:p>
            <a:pPr marL="0" indent="0">
              <a:buNone/>
            </a:pPr>
            <a:endParaRPr lang="en-US" dirty="0"/>
          </a:p>
        </p:txBody>
      </p:sp>
      <p:sp>
        <p:nvSpPr>
          <p:cNvPr id="4" name="object 45">
            <a:extLst>
              <a:ext uri="{FF2B5EF4-FFF2-40B4-BE49-F238E27FC236}">
                <a16:creationId xmlns:a16="http://schemas.microsoft.com/office/drawing/2014/main" id="{F7CD16D5-1890-4047-9FC3-1FF3CA7B74BE}"/>
              </a:ext>
            </a:extLst>
          </p:cNvPr>
          <p:cNvSpPr/>
          <p:nvPr/>
        </p:nvSpPr>
        <p:spPr>
          <a:xfrm>
            <a:off x="1798820" y="2194560"/>
            <a:ext cx="2653259" cy="3899067"/>
          </a:xfrm>
          <a:prstGeom prst="rect">
            <a:avLst/>
          </a:prstGeom>
          <a:blipFill>
            <a:blip r:embed="rId2" cstate="print"/>
            <a:stretch>
              <a:fillRect/>
            </a:stretch>
          </a:blipFill>
        </p:spPr>
        <p:txBody>
          <a:bodyPr wrap="square" lIns="0" tIns="0" rIns="0" bIns="0" rtlCol="0">
            <a:noAutofit/>
          </a:bodyPr>
          <a:lstStyle/>
          <a:p>
            <a:endParaRPr>
              <a:solidFill>
                <a:prstClr val="black"/>
              </a:solidFill>
              <a:latin typeface="Trebuchet MS" panose="020B0603020202020204"/>
            </a:endParaRPr>
          </a:p>
        </p:txBody>
      </p:sp>
    </p:spTree>
    <p:extLst>
      <p:ext uri="{BB962C8B-B14F-4D97-AF65-F5344CB8AC3E}">
        <p14:creationId xmlns:p14="http://schemas.microsoft.com/office/powerpoint/2010/main" val="154689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52F9-7793-417E-A5CD-BE73FC6CCFC2}"/>
              </a:ext>
            </a:extLst>
          </p:cNvPr>
          <p:cNvSpPr>
            <a:spLocks noGrp="1"/>
          </p:cNvSpPr>
          <p:nvPr>
            <p:ph type="title"/>
          </p:nvPr>
        </p:nvSpPr>
        <p:spPr>
          <a:xfrm>
            <a:off x="0" y="1135117"/>
            <a:ext cx="4252207" cy="2522482"/>
          </a:xfrm>
        </p:spPr>
        <p:txBody>
          <a:bodyPr>
            <a:normAutofit/>
          </a:bodyPr>
          <a:lstStyle/>
          <a:p>
            <a:r>
              <a:rPr lang="en-US" b="1" dirty="0">
                <a:solidFill>
                  <a:srgbClr val="7030A0"/>
                </a:solidFill>
                <a:latin typeface="YAFdJmu7CPY-0"/>
              </a:rPr>
              <a:t>DEVICES CONTROL</a:t>
            </a:r>
            <a:endParaRPr lang="en-US" dirty="0">
              <a:solidFill>
                <a:srgbClr val="7030A0"/>
              </a:solidFill>
            </a:endParaRPr>
          </a:p>
        </p:txBody>
      </p:sp>
      <p:pic>
        <p:nvPicPr>
          <p:cNvPr id="5" name="Content Placeholder 4">
            <a:extLst>
              <a:ext uri="{FF2B5EF4-FFF2-40B4-BE49-F238E27FC236}">
                <a16:creationId xmlns:a16="http://schemas.microsoft.com/office/drawing/2014/main" id="{25116D02-D5DF-4439-BBD8-1CD5DDF8B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657600"/>
            <a:ext cx="4252209" cy="4280564"/>
          </a:xfrm>
        </p:spPr>
      </p:pic>
      <p:pic>
        <p:nvPicPr>
          <p:cNvPr id="7" name="Picture 6">
            <a:extLst>
              <a:ext uri="{FF2B5EF4-FFF2-40B4-BE49-F238E27FC236}">
                <a16:creationId xmlns:a16="http://schemas.microsoft.com/office/drawing/2014/main" id="{AED7F252-E290-40B9-86B0-7462D8780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967" y="3762531"/>
            <a:ext cx="3602034" cy="4175633"/>
          </a:xfrm>
          <a:prstGeom prst="rect">
            <a:avLst/>
          </a:prstGeom>
        </p:spPr>
      </p:pic>
      <p:pic>
        <p:nvPicPr>
          <p:cNvPr id="9" name="Picture 8">
            <a:extLst>
              <a:ext uri="{FF2B5EF4-FFF2-40B4-BE49-F238E27FC236}">
                <a16:creationId xmlns:a16="http://schemas.microsoft.com/office/drawing/2014/main" id="{E25F34C5-D1DD-4082-B2D9-34FF8F003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207" y="0"/>
            <a:ext cx="4337759" cy="7938163"/>
          </a:xfrm>
          <a:prstGeom prst="rect">
            <a:avLst/>
          </a:prstGeom>
        </p:spPr>
      </p:pic>
      <p:sp>
        <p:nvSpPr>
          <p:cNvPr id="10" name="Rectangle 9">
            <a:extLst>
              <a:ext uri="{FF2B5EF4-FFF2-40B4-BE49-F238E27FC236}">
                <a16:creationId xmlns:a16="http://schemas.microsoft.com/office/drawing/2014/main" id="{790B8085-5A58-457F-993C-274751C070B4}"/>
              </a:ext>
            </a:extLst>
          </p:cNvPr>
          <p:cNvSpPr/>
          <p:nvPr/>
        </p:nvSpPr>
        <p:spPr>
          <a:xfrm flipH="1">
            <a:off x="8504413" y="1763498"/>
            <a:ext cx="3687585" cy="1077218"/>
          </a:xfrm>
          <a:prstGeom prst="rect">
            <a:avLst/>
          </a:prstGeom>
        </p:spPr>
        <p:txBody>
          <a:bodyPr wrap="square">
            <a:spAutoFit/>
          </a:bodyPr>
          <a:lstStyle/>
          <a:p>
            <a:pPr algn="ctr"/>
            <a:r>
              <a:rPr lang="en-US" sz="3200" b="1" cap="all" dirty="0">
                <a:solidFill>
                  <a:srgbClr val="0070C0"/>
                </a:solidFill>
                <a:latin typeface="YAFdJmu7CPY-0"/>
                <a:ea typeface="+mj-ea"/>
                <a:cs typeface="+mj-cs"/>
              </a:rPr>
              <a:t>Leave the technology to us</a:t>
            </a:r>
          </a:p>
        </p:txBody>
      </p:sp>
    </p:spTree>
    <p:extLst>
      <p:ext uri="{BB962C8B-B14F-4D97-AF65-F5344CB8AC3E}">
        <p14:creationId xmlns:p14="http://schemas.microsoft.com/office/powerpoint/2010/main" val="232542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8">
            <a:extLst>
              <a:ext uri="{FF2B5EF4-FFF2-40B4-BE49-F238E27FC236}">
                <a16:creationId xmlns:a16="http://schemas.microsoft.com/office/drawing/2014/main" id="{37AACAF3-2CEE-4062-ACF3-CCDB68E93378}"/>
              </a:ext>
            </a:extLst>
          </p:cNvPr>
          <p:cNvSpPr>
            <a:spLocks noGrp="1"/>
          </p:cNvSpPr>
          <p:nvPr>
            <p:ph type="title"/>
          </p:nvPr>
        </p:nvSpPr>
        <p:spPr>
          <a:xfrm>
            <a:off x="7606828" y="2996594"/>
            <a:ext cx="4585172" cy="3832457"/>
          </a:xfrm>
          <a:prstGeom prst="rect">
            <a:avLst/>
          </a:prstGeom>
          <a:blipFill>
            <a:blip r:embed="rId2" cstate="print"/>
            <a:stretch>
              <a:fillRect/>
            </a:stretch>
          </a:blipFill>
        </p:spPr>
        <p:txBody>
          <a:bodyPr wrap="square" lIns="0" tIns="0" rIns="0" bIns="0" rtlCol="0">
            <a:noAutofit/>
          </a:bodyPr>
          <a:lstStyle/>
          <a:p>
            <a:endParaRPr lang="en-US" dirty="0"/>
          </a:p>
        </p:txBody>
      </p:sp>
      <p:pic>
        <p:nvPicPr>
          <p:cNvPr id="7" name="Picture 6">
            <a:extLst>
              <a:ext uri="{FF2B5EF4-FFF2-40B4-BE49-F238E27FC236}">
                <a16:creationId xmlns:a16="http://schemas.microsoft.com/office/drawing/2014/main" id="{F227638D-AC01-4D44-BC7B-17C207D38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3" y="28949"/>
            <a:ext cx="3117955" cy="3952558"/>
          </a:xfrm>
          <a:prstGeom prst="rect">
            <a:avLst/>
          </a:prstGeom>
        </p:spPr>
      </p:pic>
      <p:pic>
        <p:nvPicPr>
          <p:cNvPr id="2" name="Picture 1">
            <a:extLst>
              <a:ext uri="{FF2B5EF4-FFF2-40B4-BE49-F238E27FC236}">
                <a16:creationId xmlns:a16="http://schemas.microsoft.com/office/drawing/2014/main" id="{056133B2-E8DE-4D8B-AD0C-BBAEFA9B6267}"/>
              </a:ext>
            </a:extLst>
          </p:cNvPr>
          <p:cNvPicPr>
            <a:picLocks noChangeAspect="1"/>
          </p:cNvPicPr>
          <p:nvPr/>
        </p:nvPicPr>
        <p:blipFill>
          <a:blip r:embed="rId4"/>
          <a:stretch>
            <a:fillRect/>
          </a:stretch>
        </p:blipFill>
        <p:spPr>
          <a:xfrm>
            <a:off x="33492" y="28950"/>
            <a:ext cx="4455381" cy="6858000"/>
          </a:xfrm>
          <a:prstGeom prst="rect">
            <a:avLst/>
          </a:prstGeom>
        </p:spPr>
      </p:pic>
      <p:pic>
        <p:nvPicPr>
          <p:cNvPr id="4" name="Picture 3">
            <a:extLst>
              <a:ext uri="{FF2B5EF4-FFF2-40B4-BE49-F238E27FC236}">
                <a16:creationId xmlns:a16="http://schemas.microsoft.com/office/drawing/2014/main" id="{5009A813-4BF1-40E5-8D1B-DA70D3808D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872" y="3890356"/>
            <a:ext cx="3117956" cy="2938694"/>
          </a:xfrm>
          <a:prstGeom prst="rect">
            <a:avLst/>
          </a:prstGeom>
        </p:spPr>
      </p:pic>
      <p:pic>
        <p:nvPicPr>
          <p:cNvPr id="6" name="Picture 5">
            <a:extLst>
              <a:ext uri="{FF2B5EF4-FFF2-40B4-BE49-F238E27FC236}">
                <a16:creationId xmlns:a16="http://schemas.microsoft.com/office/drawing/2014/main" id="{A179B029-F62F-4537-B6B4-519448488C68}"/>
              </a:ext>
            </a:extLst>
          </p:cNvPr>
          <p:cNvPicPr>
            <a:picLocks noChangeAspect="1"/>
          </p:cNvPicPr>
          <p:nvPr/>
        </p:nvPicPr>
        <p:blipFill>
          <a:blip r:embed="rId6"/>
          <a:stretch>
            <a:fillRect/>
          </a:stretch>
        </p:blipFill>
        <p:spPr>
          <a:xfrm>
            <a:off x="7606828" y="-28951"/>
            <a:ext cx="4585172" cy="3457951"/>
          </a:xfrm>
          <a:prstGeom prst="rect">
            <a:avLst/>
          </a:prstGeom>
        </p:spPr>
      </p:pic>
    </p:spTree>
    <p:extLst>
      <p:ext uri="{BB962C8B-B14F-4D97-AF65-F5344CB8AC3E}">
        <p14:creationId xmlns:p14="http://schemas.microsoft.com/office/powerpoint/2010/main" val="258338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25A5-7686-4EC7-8640-1D19BDC22017}"/>
              </a:ext>
            </a:extLst>
          </p:cNvPr>
          <p:cNvSpPr>
            <a:spLocks noGrp="1"/>
          </p:cNvSpPr>
          <p:nvPr>
            <p:ph type="title"/>
          </p:nvPr>
        </p:nvSpPr>
        <p:spPr>
          <a:xfrm>
            <a:off x="1450428" y="1813034"/>
            <a:ext cx="10055772" cy="244366"/>
          </a:xfrm>
        </p:spPr>
        <p:txBody>
          <a:bodyPr>
            <a:normAutofit fontScale="90000"/>
          </a:bodyPr>
          <a:lstStyle/>
          <a:p>
            <a:pPr lvl="0" algn="l" rtl="1">
              <a:spcBef>
                <a:spcPts val="1000"/>
              </a:spcBef>
            </a:pPr>
            <a:r>
              <a:rPr lang="en-US" sz="3600" b="1" cap="none" dirty="0">
                <a:solidFill>
                  <a:srgbClr val="7030A0"/>
                </a:solidFill>
                <a:latin typeface="Agency FB" panose="020B0503020202020204" pitchFamily="34" charset="0"/>
                <a:ea typeface="+mn-ea"/>
                <a:cs typeface="+mn-cs"/>
              </a:rPr>
              <a:t>HOME AUTOMATION</a:t>
            </a:r>
            <a:br>
              <a:rPr lang="en-US" sz="3600" cap="none" dirty="0">
                <a:solidFill>
                  <a:srgbClr val="7030A0"/>
                </a:solidFill>
                <a:latin typeface="Agency FB" panose="020B0503020202020204" pitchFamily="34" charset="0"/>
                <a:ea typeface="+mn-ea"/>
                <a:cs typeface="+mn-cs"/>
              </a:rPr>
            </a:br>
            <a:endParaRPr lang="en-US" dirty="0"/>
          </a:p>
        </p:txBody>
      </p:sp>
      <p:pic>
        <p:nvPicPr>
          <p:cNvPr id="5" name="Picture 4">
            <a:extLst>
              <a:ext uri="{FF2B5EF4-FFF2-40B4-BE49-F238E27FC236}">
                <a16:creationId xmlns:a16="http://schemas.microsoft.com/office/drawing/2014/main" id="{3DF66268-6845-4820-B523-E5693367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716" y="0"/>
            <a:ext cx="5113283" cy="6649652"/>
          </a:xfrm>
          <a:prstGeom prst="rect">
            <a:avLst/>
          </a:prstGeom>
        </p:spPr>
      </p:pic>
      <p:sp>
        <p:nvSpPr>
          <p:cNvPr id="6" name="Rectangle 1">
            <a:extLst>
              <a:ext uri="{FF2B5EF4-FFF2-40B4-BE49-F238E27FC236}">
                <a16:creationId xmlns:a16="http://schemas.microsoft.com/office/drawing/2014/main" id="{EB04697A-9376-4DAE-8E16-4CEEA392F2ED}"/>
              </a:ext>
            </a:extLst>
          </p:cNvPr>
          <p:cNvSpPr>
            <a:spLocks noChangeArrowheads="1"/>
          </p:cNvSpPr>
          <p:nvPr/>
        </p:nvSpPr>
        <p:spPr bwMode="auto">
          <a:xfrm>
            <a:off x="567559" y="2192127"/>
            <a:ext cx="6353503" cy="43227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a:ln>
                  <a:noFill/>
                </a:ln>
                <a:solidFill>
                  <a:srgbClr val="202124"/>
                </a:solidFill>
                <a:effectLst/>
                <a:latin typeface="Californian FB" panose="0207040306080B030204" pitchFamily="18" charset="0"/>
              </a:rPr>
              <a:t>Home automation is connecting various devices and systems in the home together so that they can all be controlled from anywhere, and creating the required interaction between them</a:t>
            </a:r>
            <a:r>
              <a:rPr kumimoji="0" lang="en-US" altLang="en-US" sz="3200" b="0" i="0" u="none" strike="noStrike" cap="none" normalizeH="0" baseline="0" dirty="0">
                <a:ln>
                  <a:noFill/>
                </a:ln>
                <a:solidFill>
                  <a:schemeClr val="tx1"/>
                </a:solidFill>
                <a:effectLst/>
                <a:latin typeface="Californian FB" panose="0207040306080B030204" pitchFamily="18" charset="0"/>
              </a:rPr>
              <a:t> </a:t>
            </a:r>
          </a:p>
        </p:txBody>
      </p:sp>
    </p:spTree>
    <p:extLst>
      <p:ext uri="{BB962C8B-B14F-4D97-AF65-F5344CB8AC3E}">
        <p14:creationId xmlns:p14="http://schemas.microsoft.com/office/powerpoint/2010/main" val="194099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749F-A6CB-4F5C-B599-1DF191942ECF}"/>
              </a:ext>
            </a:extLst>
          </p:cNvPr>
          <p:cNvSpPr>
            <a:spLocks noGrp="1"/>
          </p:cNvSpPr>
          <p:nvPr>
            <p:ph type="title"/>
          </p:nvPr>
        </p:nvSpPr>
        <p:spPr>
          <a:xfrm>
            <a:off x="1394086" y="1199213"/>
            <a:ext cx="9812311" cy="899410"/>
          </a:xfrm>
        </p:spPr>
        <p:txBody>
          <a:bodyPr/>
          <a:lstStyle/>
          <a:p>
            <a:pPr algn="l"/>
            <a:r>
              <a:rPr lang="en-US" dirty="0">
                <a:solidFill>
                  <a:srgbClr val="7030A0"/>
                </a:solidFill>
              </a:rPr>
              <a:t> </a:t>
            </a:r>
            <a:endParaRPr lang="en-US" b="1" dirty="0"/>
          </a:p>
        </p:txBody>
      </p:sp>
      <p:sp>
        <p:nvSpPr>
          <p:cNvPr id="3" name="Content Placeholder 2">
            <a:extLst>
              <a:ext uri="{FF2B5EF4-FFF2-40B4-BE49-F238E27FC236}">
                <a16:creationId xmlns:a16="http://schemas.microsoft.com/office/drawing/2014/main" id="{CE4BF0AC-D7C0-47A0-B49E-A67A47F9DE54}"/>
              </a:ext>
            </a:extLst>
          </p:cNvPr>
          <p:cNvSpPr>
            <a:spLocks noGrp="1"/>
          </p:cNvSpPr>
          <p:nvPr>
            <p:ph idx="1"/>
          </p:nvPr>
        </p:nvSpPr>
        <p:spPr>
          <a:xfrm>
            <a:off x="719529" y="5344510"/>
            <a:ext cx="9796072" cy="3197649"/>
          </a:xfrm>
        </p:spPr>
        <p:txBody>
          <a:bodyPr>
            <a:normAutofit/>
          </a:bodyPr>
          <a:lstStyle/>
          <a:p>
            <a:pPr marL="0" indent="0" algn="ctr">
              <a:buNone/>
            </a:pPr>
            <a:r>
              <a:rPr lang="en-US" sz="2800" b="1" dirty="0">
                <a:solidFill>
                  <a:srgbClr val="7030A0"/>
                </a:solidFill>
              </a:rPr>
              <a:t> </a:t>
            </a:r>
            <a:r>
              <a:rPr lang="en-US" sz="3200" b="1" dirty="0">
                <a:solidFill>
                  <a:srgbClr val="7030A0"/>
                </a:solidFill>
                <a:latin typeface="Californian FB" panose="0207040306080B030204" pitchFamily="18" charset="0"/>
              </a:rPr>
              <a:t>We are open for collaboration  and partnership with     Corporations and companies  in  same field</a:t>
            </a:r>
          </a:p>
        </p:txBody>
      </p:sp>
      <p:pic>
        <p:nvPicPr>
          <p:cNvPr id="4" name="Picture 3">
            <a:extLst>
              <a:ext uri="{FF2B5EF4-FFF2-40B4-BE49-F238E27FC236}">
                <a16:creationId xmlns:a16="http://schemas.microsoft.com/office/drawing/2014/main" id="{97C32DDD-F113-404E-BC6C-3DAA1A46F11F}"/>
              </a:ext>
            </a:extLst>
          </p:cNvPr>
          <p:cNvPicPr>
            <a:picLocks noChangeAspect="1"/>
          </p:cNvPicPr>
          <p:nvPr/>
        </p:nvPicPr>
        <p:blipFill>
          <a:blip r:embed="rId2"/>
          <a:stretch>
            <a:fillRect/>
          </a:stretch>
        </p:blipFill>
        <p:spPr>
          <a:xfrm>
            <a:off x="5391806" y="0"/>
            <a:ext cx="6800193" cy="5172123"/>
          </a:xfrm>
          <a:prstGeom prst="rect">
            <a:avLst/>
          </a:prstGeom>
        </p:spPr>
      </p:pic>
      <p:pic>
        <p:nvPicPr>
          <p:cNvPr id="8" name="Picture 7">
            <a:extLst>
              <a:ext uri="{FF2B5EF4-FFF2-40B4-BE49-F238E27FC236}">
                <a16:creationId xmlns:a16="http://schemas.microsoft.com/office/drawing/2014/main" id="{AC5FEEBB-96F5-4D16-A55A-400B38694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91806" cy="5172123"/>
          </a:xfrm>
          <a:prstGeom prst="rect">
            <a:avLst/>
          </a:prstGeom>
        </p:spPr>
      </p:pic>
    </p:spTree>
    <p:extLst>
      <p:ext uri="{BB962C8B-B14F-4D97-AF65-F5344CB8AC3E}">
        <p14:creationId xmlns:p14="http://schemas.microsoft.com/office/powerpoint/2010/main" val="398138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4BBB-8B66-4C50-8EEA-2CFE99AF4F13}"/>
              </a:ext>
            </a:extLst>
          </p:cNvPr>
          <p:cNvSpPr>
            <a:spLocks noGrp="1"/>
          </p:cNvSpPr>
          <p:nvPr>
            <p:ph type="title"/>
          </p:nvPr>
        </p:nvSpPr>
        <p:spPr/>
        <p:txBody>
          <a:bodyPr/>
          <a:lstStyle/>
          <a:p>
            <a:pPr algn="l"/>
            <a:r>
              <a:rPr lang="en-US" b="1" dirty="0">
                <a:solidFill>
                  <a:srgbClr val="7030A0"/>
                </a:solidFill>
              </a:rPr>
              <a:t>Contact @ reach us</a:t>
            </a:r>
            <a:endParaRPr lang="en-US" dirty="0"/>
          </a:p>
        </p:txBody>
      </p:sp>
      <p:pic>
        <p:nvPicPr>
          <p:cNvPr id="5" name="Content Placeholder 4">
            <a:extLst>
              <a:ext uri="{FF2B5EF4-FFF2-40B4-BE49-F238E27FC236}">
                <a16:creationId xmlns:a16="http://schemas.microsoft.com/office/drawing/2014/main" id="{4460A2B3-18E8-44DF-9A27-50594F5A54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777" y="2181051"/>
            <a:ext cx="1247444" cy="1518773"/>
          </a:xfrm>
        </p:spPr>
      </p:pic>
      <p:pic>
        <p:nvPicPr>
          <p:cNvPr id="6" name="Content Placeholder 4">
            <a:extLst>
              <a:ext uri="{FF2B5EF4-FFF2-40B4-BE49-F238E27FC236}">
                <a16:creationId xmlns:a16="http://schemas.microsoft.com/office/drawing/2014/main" id="{A9EDBAC6-3980-4E9B-AD69-3DEB8F029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512" y="2057401"/>
            <a:ext cx="1299998" cy="1518772"/>
          </a:xfrm>
          <a:prstGeom prst="rect">
            <a:avLst/>
          </a:prstGeom>
        </p:spPr>
      </p:pic>
      <p:pic>
        <p:nvPicPr>
          <p:cNvPr id="7" name="Picture 6">
            <a:extLst>
              <a:ext uri="{FF2B5EF4-FFF2-40B4-BE49-F238E27FC236}">
                <a16:creationId xmlns:a16="http://schemas.microsoft.com/office/drawing/2014/main" id="{F046787F-43D6-43A1-A550-8AB1BD5CB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7871" y="2290859"/>
            <a:ext cx="1247443" cy="1518773"/>
          </a:xfrm>
          <a:prstGeom prst="rect">
            <a:avLst/>
          </a:prstGeom>
        </p:spPr>
      </p:pic>
      <p:pic>
        <p:nvPicPr>
          <p:cNvPr id="1026" name="Picture 2" descr="‪Instagram Logo - Free Vectors &amp; PSDs to Download‬‏">
            <a:extLst>
              <a:ext uri="{FF2B5EF4-FFF2-40B4-BE49-F238E27FC236}">
                <a16:creationId xmlns:a16="http://schemas.microsoft.com/office/drawing/2014/main" id="{762A8A96-D370-41BD-9DC1-F6645B292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515" y="4550824"/>
            <a:ext cx="1299999" cy="1518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logo png, facebook icon transparent png 18930698 PNG‬‏">
            <a:extLst>
              <a:ext uri="{FF2B5EF4-FFF2-40B4-BE49-F238E27FC236}">
                <a16:creationId xmlns:a16="http://schemas.microsoft.com/office/drawing/2014/main" id="{010BA563-46DE-483F-A4BE-D1E2686EF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1663" y="4395810"/>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sapp Icon PNG, Vector, PSD, and Clipart With Transparent ...‬‏">
            <a:extLst>
              <a:ext uri="{FF2B5EF4-FFF2-40B4-BE49-F238E27FC236}">
                <a16:creationId xmlns:a16="http://schemas.microsoft.com/office/drawing/2014/main" id="{F3EF066D-BF38-49A5-A082-2EACE06AA6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3500" y="4567141"/>
            <a:ext cx="1491814" cy="1657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bsite - Free web icons‬‏">
            <a:extLst>
              <a:ext uri="{FF2B5EF4-FFF2-40B4-BE49-F238E27FC236}">
                <a16:creationId xmlns:a16="http://schemas.microsoft.com/office/drawing/2014/main" id="{5BDDFACA-7F21-4BF6-B8D8-90D1A120B3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383" y="2472331"/>
            <a:ext cx="1182435" cy="1337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ddress icon PNG and SVG Vector Free Download‬‏">
            <a:extLst>
              <a:ext uri="{FF2B5EF4-FFF2-40B4-BE49-F238E27FC236}">
                <a16:creationId xmlns:a16="http://schemas.microsoft.com/office/drawing/2014/main" id="{7E971933-4155-476C-A0C8-C3BC04BA81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1834" y="4756327"/>
            <a:ext cx="1189984" cy="13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7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AC5B9-7097-4245-8D77-7B1F6B08AE12}"/>
              </a:ext>
            </a:extLst>
          </p:cNvPr>
          <p:cNvSpPr>
            <a:spLocks noGrp="1"/>
          </p:cNvSpPr>
          <p:nvPr>
            <p:ph idx="1"/>
          </p:nvPr>
        </p:nvSpPr>
        <p:spPr>
          <a:xfrm>
            <a:off x="929389" y="1663908"/>
            <a:ext cx="10448145" cy="5321508"/>
          </a:xfrm>
        </p:spPr>
        <p:txBody>
          <a:bodyPr>
            <a:normAutofit fontScale="25000" lnSpcReduction="20000"/>
          </a:bodyPr>
          <a:lstStyle/>
          <a:p>
            <a:pPr marL="12700" indent="0" algn="just">
              <a:lnSpc>
                <a:spcPct val="170000"/>
              </a:lnSpc>
              <a:buNone/>
            </a:pPr>
            <a:r>
              <a:rPr lang="en-US" sz="9800" spc="-2" dirty="0">
                <a:solidFill>
                  <a:prstClr val="black"/>
                </a:solidFill>
                <a:latin typeface="Calibri" panose="020F0502020204030204" pitchFamily="34" charset="0"/>
                <a:ea typeface="Cambria" panose="02040503050406030204" pitchFamily="18" charset="0"/>
                <a:cs typeface="Calibri" panose="020F0502020204030204" pitchFamily="34" charset="0"/>
              </a:rPr>
              <a:t>Alshabka for Control Devices is a leading company in the field of automation in the United Arab Emirates. We offer a wide range of energy-saving, environmentally friendly devices and solutions.</a:t>
            </a:r>
          </a:p>
          <a:p>
            <a:pPr marL="12700" marR="1156" indent="0" algn="just">
              <a:lnSpc>
                <a:spcPct val="170000"/>
              </a:lnSpc>
              <a:spcBef>
                <a:spcPts val="580"/>
              </a:spcBef>
              <a:buNone/>
            </a:pPr>
            <a:r>
              <a:rPr lang="en-US" sz="9800" spc="-2" dirty="0">
                <a:solidFill>
                  <a:prstClr val="black"/>
                </a:solidFill>
                <a:latin typeface="Calibri" panose="020F0502020204030204" pitchFamily="34" charset="0"/>
                <a:ea typeface="Cambria" panose="02040503050406030204" pitchFamily="18" charset="0"/>
                <a:cs typeface="Calibri" panose="020F0502020204030204" pitchFamily="34" charset="0"/>
              </a:rPr>
              <a:t>The responsibility of Alshabka for Control Devices lies in ensuring efficient operation throughout the life cycle of the building and preserving the resources of our environment. With the modern systems we provide that keep pace with technological envelopment, as well as the quality of services provided under the supervision of the most skilled specialists.</a:t>
            </a:r>
          </a:p>
          <a:p>
            <a:endParaRPr lang="en-US" dirty="0"/>
          </a:p>
        </p:txBody>
      </p:sp>
      <p:sp>
        <p:nvSpPr>
          <p:cNvPr id="5" name="object 8">
            <a:extLst>
              <a:ext uri="{FF2B5EF4-FFF2-40B4-BE49-F238E27FC236}">
                <a16:creationId xmlns:a16="http://schemas.microsoft.com/office/drawing/2014/main" id="{460B5166-3C09-4275-9583-488EE02EFFC2}"/>
              </a:ext>
            </a:extLst>
          </p:cNvPr>
          <p:cNvSpPr txBox="1"/>
          <p:nvPr/>
        </p:nvSpPr>
        <p:spPr>
          <a:xfrm>
            <a:off x="2353455" y="1203771"/>
            <a:ext cx="5471865" cy="1091080"/>
          </a:xfrm>
          <a:prstGeom prst="rect">
            <a:avLst/>
          </a:prstGeom>
        </p:spPr>
        <p:txBody>
          <a:bodyPr wrap="square" lIns="0" tIns="7126" rIns="0" bIns="0" rtlCol="0">
            <a:noAutofit/>
          </a:bodyPr>
          <a:lstStyle/>
          <a:p>
            <a:pPr marL="8145" marR="9042">
              <a:lnSpc>
                <a:spcPts val="1122"/>
              </a:lnSpc>
            </a:pPr>
            <a:endParaRPr sz="1026" dirty="0">
              <a:latin typeface="Bahnschrift SemiBold SemiCondensed"/>
              <a:cs typeface="Bahnschrift SemiBold SemiCondensed"/>
            </a:endParaRPr>
          </a:p>
        </p:txBody>
      </p:sp>
      <p:sp>
        <p:nvSpPr>
          <p:cNvPr id="2" name="Title 1">
            <a:extLst>
              <a:ext uri="{FF2B5EF4-FFF2-40B4-BE49-F238E27FC236}">
                <a16:creationId xmlns:a16="http://schemas.microsoft.com/office/drawing/2014/main" id="{13F78490-0CB2-4634-AB99-C999C01F3A04}"/>
              </a:ext>
            </a:extLst>
          </p:cNvPr>
          <p:cNvSpPr>
            <a:spLocks noGrp="1"/>
          </p:cNvSpPr>
          <p:nvPr>
            <p:ph type="title"/>
          </p:nvPr>
        </p:nvSpPr>
        <p:spPr>
          <a:xfrm>
            <a:off x="1671145" y="1387365"/>
            <a:ext cx="9835055" cy="670035"/>
          </a:xfrm>
        </p:spPr>
        <p:txBody>
          <a:bodyPr>
            <a:normAutofit fontScale="90000"/>
          </a:bodyPr>
          <a:lstStyle/>
          <a:p>
            <a:pPr algn="l"/>
            <a:r>
              <a:rPr lang="en-US" spc="55" dirty="0">
                <a:solidFill>
                  <a:srgbClr val="6F2F9F"/>
                </a:solidFill>
                <a:latin typeface="Bahnschrift SemiBold SemiCondensed"/>
                <a:cs typeface="Bahnschrift SemiBold SemiCondensed"/>
              </a:rPr>
              <a:t>About us</a:t>
            </a:r>
            <a:br>
              <a:rPr lang="en-US" dirty="0">
                <a:latin typeface="Bahnschrift SemiBold SemiCondensed"/>
                <a:cs typeface="Bahnschrift SemiBold SemiCondensed"/>
              </a:rPr>
            </a:br>
            <a:endParaRPr lang="en-US" dirty="0"/>
          </a:p>
        </p:txBody>
      </p:sp>
    </p:spTree>
    <p:extLst>
      <p:ext uri="{BB962C8B-B14F-4D97-AF65-F5344CB8AC3E}">
        <p14:creationId xmlns:p14="http://schemas.microsoft.com/office/powerpoint/2010/main" val="144584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155B45-AAEA-4473-AA79-B2CF4C97C2AE}"/>
              </a:ext>
            </a:extLst>
          </p:cNvPr>
          <p:cNvSpPr>
            <a:spLocks noGrp="1"/>
          </p:cNvSpPr>
          <p:nvPr>
            <p:ph idx="1"/>
          </p:nvPr>
        </p:nvSpPr>
        <p:spPr>
          <a:xfrm>
            <a:off x="674557" y="1364105"/>
            <a:ext cx="10628027" cy="5321508"/>
          </a:xfrm>
        </p:spPr>
        <p:txBody>
          <a:bodyPr>
            <a:normAutofit fontScale="25000" lnSpcReduction="20000"/>
          </a:bodyPr>
          <a:lstStyle/>
          <a:p>
            <a:pPr marL="0" indent="0" algn="just">
              <a:lnSpc>
                <a:spcPct val="170000"/>
              </a:lnSpc>
              <a:buNone/>
            </a:pPr>
            <a:r>
              <a:rPr lang="en-US" sz="11200" dirty="0">
                <a:latin typeface="Calibri" panose="020F0502020204030204" pitchFamily="34" charset="0"/>
                <a:ea typeface="Cambria" panose="02040503050406030204" pitchFamily="18" charset="0"/>
                <a:cs typeface="Calibri" panose="020F0502020204030204" pitchFamily="34" charset="0"/>
              </a:rPr>
              <a:t>Our energy management system provides sustainable energy data management, saves a lot of wasted consumption, and empowers people to be environmental protectors to create a better future Our smart solutions enable small and medium-sized companies to save a lot in operational budgets. Alshabka for control devices  is one of the leading companies in UAE involved in fields of electrical, construction, maintenance, contracting and specialized in control electromechanics and electric control devices</a:t>
            </a:r>
          </a:p>
          <a:p>
            <a:endParaRPr lang="en-US" dirty="0"/>
          </a:p>
        </p:txBody>
      </p:sp>
    </p:spTree>
    <p:extLst>
      <p:ext uri="{BB962C8B-B14F-4D97-AF65-F5344CB8AC3E}">
        <p14:creationId xmlns:p14="http://schemas.microsoft.com/office/powerpoint/2010/main" val="343978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95B8-6EDA-40DD-972A-76017650C5AD}"/>
              </a:ext>
            </a:extLst>
          </p:cNvPr>
          <p:cNvSpPr>
            <a:spLocks noGrp="1"/>
          </p:cNvSpPr>
          <p:nvPr>
            <p:ph type="title"/>
          </p:nvPr>
        </p:nvSpPr>
        <p:spPr>
          <a:xfrm>
            <a:off x="1753849" y="1753849"/>
            <a:ext cx="10217046" cy="243590"/>
          </a:xfrm>
        </p:spPr>
        <p:txBody>
          <a:bodyPr>
            <a:normAutofit fontScale="90000"/>
          </a:bodyPr>
          <a:lstStyle/>
          <a:p>
            <a:pPr algn="l"/>
            <a:r>
              <a:rPr lang="en-US" spc="26" dirty="0">
                <a:solidFill>
                  <a:srgbClr val="6F2F9F"/>
                </a:solidFill>
                <a:latin typeface="Bahnschrift SemiBold SemiCondensed"/>
                <a:cs typeface="Bahnschrift SemiBold SemiCondensed"/>
              </a:rPr>
              <a:t>Our organization</a:t>
            </a:r>
            <a:br>
              <a:rPr lang="en-US" dirty="0">
                <a:latin typeface="Bahnschrift SemiBold SemiCondensed"/>
                <a:cs typeface="Bahnschrift SemiBold SemiCondensed"/>
              </a:rPr>
            </a:br>
            <a:endParaRPr lang="en-US" dirty="0"/>
          </a:p>
        </p:txBody>
      </p:sp>
      <p:sp>
        <p:nvSpPr>
          <p:cNvPr id="4" name="object 9">
            <a:extLst>
              <a:ext uri="{FF2B5EF4-FFF2-40B4-BE49-F238E27FC236}">
                <a16:creationId xmlns:a16="http://schemas.microsoft.com/office/drawing/2014/main" id="{2BB09F59-A583-4957-82FA-BF973C01B5F2}"/>
              </a:ext>
            </a:extLst>
          </p:cNvPr>
          <p:cNvSpPr txBox="1">
            <a:spLocks noGrp="1"/>
          </p:cNvSpPr>
          <p:nvPr>
            <p:ph idx="1"/>
          </p:nvPr>
        </p:nvSpPr>
        <p:spPr>
          <a:xfrm rot="10800000" flipV="1">
            <a:off x="1753849" y="2188564"/>
            <a:ext cx="9617440" cy="3639930"/>
          </a:xfrm>
          <a:prstGeom prst="rect">
            <a:avLst/>
          </a:prstGeom>
        </p:spPr>
        <p:txBody>
          <a:bodyPr wrap="square" lIns="0" tIns="7126" rIns="0" bIns="0" rtlCol="0">
            <a:noAutofit/>
          </a:bodyPr>
          <a:lstStyle/>
          <a:p>
            <a:pPr marL="0" indent="0" algn="just">
              <a:lnSpc>
                <a:spcPct val="150000"/>
              </a:lnSpc>
              <a:spcBef>
                <a:spcPts val="555"/>
              </a:spcBef>
              <a:buNone/>
            </a:pPr>
            <a:r>
              <a:rPr sz="3200" dirty="0">
                <a:solidFill>
                  <a:srgbClr val="1F2023"/>
                </a:solidFill>
                <a:latin typeface="Calibri" panose="020F0502020204030204" pitchFamily="34" charset="0"/>
                <a:cs typeface="Calibri" panose="020F0502020204030204" pitchFamily="34" charset="0"/>
              </a:rPr>
              <a:t>We have a fully trained team of experienced technical staff comprising of Engineers, </a:t>
            </a:r>
            <a:r>
              <a:rPr sz="3200" spc="3" dirty="0">
                <a:solidFill>
                  <a:srgbClr val="1F2023"/>
                </a:solidFill>
                <a:latin typeface="Calibri" panose="020F0502020204030204" pitchFamily="34" charset="0"/>
                <a:cs typeface="Calibri" panose="020F0502020204030204" pitchFamily="34" charset="0"/>
              </a:rPr>
              <a:t>S</a:t>
            </a:r>
            <a:r>
              <a:rPr sz="3200" dirty="0">
                <a:solidFill>
                  <a:srgbClr val="1F2023"/>
                </a:solidFill>
                <a:latin typeface="Calibri" panose="020F0502020204030204" pitchFamily="34" charset="0"/>
                <a:cs typeface="Calibri" panose="020F0502020204030204" pitchFamily="34" charset="0"/>
              </a:rPr>
              <a:t>up</a:t>
            </a:r>
            <a:r>
              <a:rPr sz="3200" spc="3" dirty="0">
                <a:solidFill>
                  <a:srgbClr val="1F2023"/>
                </a:solidFill>
                <a:latin typeface="Calibri" panose="020F0502020204030204" pitchFamily="34" charset="0"/>
                <a:cs typeface="Calibri" panose="020F0502020204030204" pitchFamily="34" charset="0"/>
              </a:rPr>
              <a:t>e</a:t>
            </a:r>
            <a:r>
              <a:rPr sz="3200" spc="-3" dirty="0">
                <a:solidFill>
                  <a:srgbClr val="1F2023"/>
                </a:solidFill>
                <a:latin typeface="Calibri" panose="020F0502020204030204" pitchFamily="34" charset="0"/>
                <a:cs typeface="Calibri" panose="020F0502020204030204" pitchFamily="34" charset="0"/>
              </a:rPr>
              <a:t>rv</a:t>
            </a:r>
            <a:r>
              <a:rPr sz="3200" dirty="0">
                <a:solidFill>
                  <a:srgbClr val="1F2023"/>
                </a:solidFill>
                <a:latin typeface="Calibri" panose="020F0502020204030204" pitchFamily="34" charset="0"/>
                <a:cs typeface="Calibri" panose="020F0502020204030204" pitchFamily="34" charset="0"/>
              </a:rPr>
              <a:t>isors,</a:t>
            </a:r>
            <a:r>
              <a:rPr sz="3200" spc="3" dirty="0">
                <a:solidFill>
                  <a:srgbClr val="1F2023"/>
                </a:solidFill>
                <a:latin typeface="Calibri" panose="020F0502020204030204" pitchFamily="34" charset="0"/>
                <a:cs typeface="Calibri" panose="020F0502020204030204" pitchFamily="34" charset="0"/>
              </a:rPr>
              <a:t> E</a:t>
            </a:r>
            <a:r>
              <a:rPr sz="3200" dirty="0">
                <a:solidFill>
                  <a:srgbClr val="1F2023"/>
                </a:solidFill>
                <a:latin typeface="Calibri" panose="020F0502020204030204" pitchFamily="34" charset="0"/>
                <a:cs typeface="Calibri" panose="020F0502020204030204" pitchFamily="34" charset="0"/>
              </a:rPr>
              <a:t>lectricia</a:t>
            </a:r>
            <a:r>
              <a:rPr sz="3200" spc="-6" dirty="0">
                <a:solidFill>
                  <a:srgbClr val="1F2023"/>
                </a:solidFill>
                <a:latin typeface="Calibri" panose="020F0502020204030204" pitchFamily="34" charset="0"/>
                <a:cs typeface="Calibri" panose="020F0502020204030204" pitchFamily="34" charset="0"/>
              </a:rPr>
              <a:t>n</a:t>
            </a:r>
            <a:r>
              <a:rPr sz="3200" dirty="0">
                <a:solidFill>
                  <a:srgbClr val="1F2023"/>
                </a:solidFill>
                <a:latin typeface="Calibri" panose="020F0502020204030204" pitchFamily="34" charset="0"/>
                <a:cs typeface="Calibri" panose="020F0502020204030204" pitchFamily="34" charset="0"/>
              </a:rPr>
              <a:t>s,</a:t>
            </a:r>
            <a:r>
              <a:rPr sz="3200" spc="3" dirty="0">
                <a:solidFill>
                  <a:srgbClr val="1F2023"/>
                </a:solidFill>
                <a:latin typeface="Calibri" panose="020F0502020204030204" pitchFamily="34" charset="0"/>
                <a:cs typeface="Calibri" panose="020F0502020204030204" pitchFamily="34" charset="0"/>
              </a:rPr>
              <a:t> </a:t>
            </a:r>
            <a:r>
              <a:rPr sz="3200" dirty="0">
                <a:solidFill>
                  <a:srgbClr val="1F2023"/>
                </a:solidFill>
                <a:latin typeface="Calibri" panose="020F0502020204030204" pitchFamily="34" charset="0"/>
                <a:cs typeface="Calibri" panose="020F0502020204030204" pitchFamily="34" charset="0"/>
              </a:rPr>
              <a:t>&amp; </a:t>
            </a:r>
            <a:r>
              <a:rPr sz="3200" spc="3" dirty="0">
                <a:solidFill>
                  <a:srgbClr val="1F2023"/>
                </a:solidFill>
                <a:latin typeface="Calibri" panose="020F0502020204030204" pitchFamily="34" charset="0"/>
                <a:cs typeface="Calibri" panose="020F0502020204030204" pitchFamily="34" charset="0"/>
              </a:rPr>
              <a:t>S</a:t>
            </a:r>
            <a:r>
              <a:rPr sz="3200" dirty="0">
                <a:solidFill>
                  <a:srgbClr val="1F2023"/>
                </a:solidFill>
                <a:latin typeface="Calibri" panose="020F0502020204030204" pitchFamily="34" charset="0"/>
                <a:cs typeface="Calibri" panose="020F0502020204030204" pitchFamily="34" charset="0"/>
              </a:rPr>
              <a:t>em</a:t>
            </a:r>
            <a:r>
              <a:rPr sz="3200" spc="9" dirty="0">
                <a:solidFill>
                  <a:srgbClr val="1F2023"/>
                </a:solidFill>
                <a:latin typeface="Calibri" panose="020F0502020204030204" pitchFamily="34" charset="0"/>
                <a:cs typeface="Calibri" panose="020F0502020204030204" pitchFamily="34" charset="0"/>
              </a:rPr>
              <a:t>i</a:t>
            </a:r>
            <a:r>
              <a:rPr sz="3200" dirty="0">
                <a:solidFill>
                  <a:srgbClr val="1F2023"/>
                </a:solidFill>
                <a:latin typeface="Calibri" panose="020F0502020204030204" pitchFamily="34" charset="0"/>
                <a:cs typeface="Calibri" panose="020F0502020204030204" pitchFamily="34" charset="0"/>
              </a:rPr>
              <a:t>-s</a:t>
            </a:r>
            <a:r>
              <a:rPr sz="3200" spc="-3" dirty="0">
                <a:solidFill>
                  <a:srgbClr val="1F2023"/>
                </a:solidFill>
                <a:latin typeface="Calibri" panose="020F0502020204030204" pitchFamily="34" charset="0"/>
                <a:cs typeface="Calibri" panose="020F0502020204030204" pitchFamily="34" charset="0"/>
              </a:rPr>
              <a:t>k</a:t>
            </a:r>
            <a:r>
              <a:rPr sz="3200" dirty="0">
                <a:solidFill>
                  <a:srgbClr val="1F2023"/>
                </a:solidFill>
                <a:latin typeface="Calibri" panose="020F0502020204030204" pitchFamily="34" charset="0"/>
                <a:cs typeface="Calibri" panose="020F0502020204030204" pitchFamily="34" charset="0"/>
              </a:rPr>
              <a:t>illed</a:t>
            </a:r>
            <a:r>
              <a:rPr sz="3200" spc="-3" dirty="0">
                <a:solidFill>
                  <a:srgbClr val="1F2023"/>
                </a:solidFill>
                <a:latin typeface="Calibri" panose="020F0502020204030204" pitchFamily="34" charset="0"/>
                <a:cs typeface="Calibri" panose="020F0502020204030204" pitchFamily="34" charset="0"/>
              </a:rPr>
              <a:t> w</a:t>
            </a:r>
            <a:r>
              <a:rPr sz="3200" dirty="0">
                <a:solidFill>
                  <a:srgbClr val="1F2023"/>
                </a:solidFill>
                <a:latin typeface="Calibri" panose="020F0502020204030204" pitchFamily="34" charset="0"/>
                <a:cs typeface="Calibri" panose="020F0502020204030204" pitchFamily="34" charset="0"/>
              </a:rPr>
              <a:t>o</a:t>
            </a:r>
            <a:r>
              <a:rPr sz="3200" spc="-3" dirty="0">
                <a:solidFill>
                  <a:srgbClr val="1F2023"/>
                </a:solidFill>
                <a:latin typeface="Calibri" panose="020F0502020204030204" pitchFamily="34" charset="0"/>
                <a:cs typeface="Calibri" panose="020F0502020204030204" pitchFamily="34" charset="0"/>
              </a:rPr>
              <a:t>rk</a:t>
            </a:r>
            <a:r>
              <a:rPr sz="3200" spc="9" dirty="0">
                <a:solidFill>
                  <a:srgbClr val="1F2023"/>
                </a:solidFill>
                <a:latin typeface="Calibri" panose="020F0502020204030204" pitchFamily="34" charset="0"/>
                <a:cs typeface="Calibri" panose="020F0502020204030204" pitchFamily="34" charset="0"/>
              </a:rPr>
              <a:t>e</a:t>
            </a:r>
            <a:r>
              <a:rPr sz="3200" spc="-3" dirty="0">
                <a:solidFill>
                  <a:srgbClr val="1F2023"/>
                </a:solidFill>
                <a:latin typeface="Calibri" panose="020F0502020204030204" pitchFamily="34" charset="0"/>
                <a:cs typeface="Calibri" panose="020F0502020204030204" pitchFamily="34" charset="0"/>
              </a:rPr>
              <a:t>r</a:t>
            </a:r>
            <a:r>
              <a:rPr sz="3200" dirty="0">
                <a:solidFill>
                  <a:srgbClr val="1F2023"/>
                </a:solidFill>
                <a:latin typeface="Calibri" panose="020F0502020204030204" pitchFamily="34" charset="0"/>
                <a:cs typeface="Calibri" panose="020F0502020204030204" pitchFamily="34" charset="0"/>
              </a:rPr>
              <a:t>s.</a:t>
            </a:r>
            <a:r>
              <a:rPr sz="3200" spc="3" dirty="0">
                <a:solidFill>
                  <a:srgbClr val="1F2023"/>
                </a:solidFill>
                <a:latin typeface="Calibri" panose="020F0502020204030204" pitchFamily="34" charset="0"/>
                <a:cs typeface="Calibri" panose="020F0502020204030204" pitchFamily="34" charset="0"/>
              </a:rPr>
              <a:t> </a:t>
            </a:r>
            <a:r>
              <a:rPr sz="3200" dirty="0">
                <a:solidFill>
                  <a:srgbClr val="1F2023"/>
                </a:solidFill>
                <a:latin typeface="Calibri" panose="020F0502020204030204" pitchFamily="34" charset="0"/>
                <a:cs typeface="Calibri" panose="020F0502020204030204" pitchFamily="34" charset="0"/>
              </a:rPr>
              <a:t>Team</a:t>
            </a:r>
            <a:r>
              <a:rPr sz="3200" spc="-3" dirty="0">
                <a:solidFill>
                  <a:srgbClr val="1F2023"/>
                </a:solidFill>
                <a:latin typeface="Calibri" panose="020F0502020204030204" pitchFamily="34" charset="0"/>
                <a:cs typeface="Calibri" panose="020F0502020204030204" pitchFamily="34" charset="0"/>
              </a:rPr>
              <a:t>w</a:t>
            </a:r>
            <a:r>
              <a:rPr sz="3200" dirty="0">
                <a:solidFill>
                  <a:srgbClr val="1F2023"/>
                </a:solidFill>
                <a:latin typeface="Calibri" panose="020F0502020204030204" pitchFamily="34" charset="0"/>
                <a:cs typeface="Calibri" panose="020F0502020204030204" pitchFamily="34" charset="0"/>
              </a:rPr>
              <a:t>o</a:t>
            </a:r>
            <a:r>
              <a:rPr sz="3200" spc="-3" dirty="0">
                <a:solidFill>
                  <a:srgbClr val="1F2023"/>
                </a:solidFill>
                <a:latin typeface="Calibri" panose="020F0502020204030204" pitchFamily="34" charset="0"/>
                <a:cs typeface="Calibri" panose="020F0502020204030204" pitchFamily="34" charset="0"/>
              </a:rPr>
              <a:t>r</a:t>
            </a:r>
            <a:r>
              <a:rPr sz="3200" dirty="0">
                <a:solidFill>
                  <a:srgbClr val="1F2023"/>
                </a:solidFill>
                <a:latin typeface="Calibri" panose="020F0502020204030204" pitchFamily="34" charset="0"/>
                <a:cs typeface="Calibri" panose="020F0502020204030204" pitchFamily="34" charset="0"/>
              </a:rPr>
              <a:t>k</a:t>
            </a:r>
            <a:r>
              <a:rPr sz="3200" spc="-3" dirty="0">
                <a:solidFill>
                  <a:srgbClr val="1F2023"/>
                </a:solidFill>
                <a:latin typeface="Calibri" panose="020F0502020204030204" pitchFamily="34" charset="0"/>
                <a:cs typeface="Calibri" panose="020F0502020204030204" pitchFamily="34" charset="0"/>
              </a:rPr>
              <a:t> </a:t>
            </a:r>
            <a:r>
              <a:rPr sz="3200" spc="6" dirty="0">
                <a:solidFill>
                  <a:srgbClr val="1F2023"/>
                </a:solidFill>
                <a:latin typeface="Calibri" panose="020F0502020204030204" pitchFamily="34" charset="0"/>
                <a:cs typeface="Calibri" panose="020F0502020204030204" pitchFamily="34" charset="0"/>
              </a:rPr>
              <a:t>o</a:t>
            </a:r>
            <a:r>
              <a:rPr sz="3200" dirty="0">
                <a:solidFill>
                  <a:srgbClr val="1F2023"/>
                </a:solidFill>
                <a:latin typeface="Calibri" panose="020F0502020204030204" pitchFamily="34" charset="0"/>
                <a:cs typeface="Calibri" panose="020F0502020204030204" pitchFamily="34" charset="0"/>
              </a:rPr>
              <a:t>f</a:t>
            </a:r>
            <a:r>
              <a:rPr sz="3200" spc="-3" dirty="0">
                <a:solidFill>
                  <a:srgbClr val="1F2023"/>
                </a:solidFill>
                <a:latin typeface="Calibri" panose="020F0502020204030204" pitchFamily="34" charset="0"/>
                <a:cs typeface="Calibri" panose="020F0502020204030204" pitchFamily="34" charset="0"/>
              </a:rPr>
              <a:t> </a:t>
            </a:r>
            <a:r>
              <a:rPr sz="3200" dirty="0">
                <a:solidFill>
                  <a:srgbClr val="1F2023"/>
                </a:solidFill>
                <a:latin typeface="Calibri" panose="020F0502020204030204" pitchFamily="34" charset="0"/>
                <a:cs typeface="Calibri" panose="020F0502020204030204" pitchFamily="34" charset="0"/>
              </a:rPr>
              <a:t>all ach</a:t>
            </a:r>
            <a:r>
              <a:rPr sz="3200" spc="6" dirty="0">
                <a:solidFill>
                  <a:srgbClr val="1F2023"/>
                </a:solidFill>
                <a:latin typeface="Calibri" panose="020F0502020204030204" pitchFamily="34" charset="0"/>
                <a:cs typeface="Calibri" panose="020F0502020204030204" pitchFamily="34" charset="0"/>
              </a:rPr>
              <a:t>i</a:t>
            </a:r>
            <a:r>
              <a:rPr sz="3200" dirty="0">
                <a:solidFill>
                  <a:srgbClr val="1F2023"/>
                </a:solidFill>
                <a:latin typeface="Calibri" panose="020F0502020204030204" pitchFamily="34" charset="0"/>
                <a:cs typeface="Calibri" panose="020F0502020204030204" pitchFamily="34" charset="0"/>
              </a:rPr>
              <a:t>eves the </a:t>
            </a:r>
            <a:r>
              <a:rPr sz="3200" spc="3" dirty="0">
                <a:solidFill>
                  <a:srgbClr val="1F2023"/>
                </a:solidFill>
                <a:latin typeface="Calibri" panose="020F0502020204030204" pitchFamily="34" charset="0"/>
                <a:cs typeface="Calibri" panose="020F0502020204030204" pitchFamily="34" charset="0"/>
              </a:rPr>
              <a:t>p</a:t>
            </a:r>
            <a:r>
              <a:rPr sz="3200" spc="-3" dirty="0">
                <a:solidFill>
                  <a:srgbClr val="1F2023"/>
                </a:solidFill>
                <a:latin typeface="Calibri" panose="020F0502020204030204" pitchFamily="34" charset="0"/>
                <a:cs typeface="Calibri" panose="020F0502020204030204" pitchFamily="34" charset="0"/>
              </a:rPr>
              <a:t>r</a:t>
            </a:r>
            <a:r>
              <a:rPr sz="3200" dirty="0">
                <a:solidFill>
                  <a:srgbClr val="1F2023"/>
                </a:solidFill>
                <a:latin typeface="Calibri" panose="020F0502020204030204" pitchFamily="34" charset="0"/>
                <a:cs typeface="Calibri" panose="020F0502020204030204" pitchFamily="34" charset="0"/>
              </a:rPr>
              <a:t>oj</a:t>
            </a:r>
            <a:r>
              <a:rPr sz="3200" spc="3" dirty="0">
                <a:solidFill>
                  <a:srgbClr val="1F2023"/>
                </a:solidFill>
                <a:latin typeface="Calibri" panose="020F0502020204030204" pitchFamily="34" charset="0"/>
                <a:cs typeface="Calibri" panose="020F0502020204030204" pitchFamily="34" charset="0"/>
              </a:rPr>
              <a:t>e</a:t>
            </a:r>
            <a:r>
              <a:rPr sz="3200" dirty="0">
                <a:solidFill>
                  <a:srgbClr val="1F2023"/>
                </a:solidFill>
                <a:latin typeface="Calibri" panose="020F0502020204030204" pitchFamily="34" charset="0"/>
                <a:cs typeface="Calibri" panose="020F0502020204030204" pitchFamily="34" charset="0"/>
              </a:rPr>
              <a:t>ct completion in time and compliance with agreed standard &amp; specifications.</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0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2985-ED30-48C4-B90F-8FA01E961E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0DFC6A-5976-41DA-A012-53F86EBA4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6" y="0"/>
            <a:ext cx="12176234" cy="6858000"/>
          </a:xfrm>
        </p:spPr>
      </p:pic>
    </p:spTree>
    <p:extLst>
      <p:ext uri="{BB962C8B-B14F-4D97-AF65-F5344CB8AC3E}">
        <p14:creationId xmlns:p14="http://schemas.microsoft.com/office/powerpoint/2010/main" val="21708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229BEC-DEC4-45F2-9769-C120107F2E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3766" y="0"/>
            <a:ext cx="3018234" cy="4024313"/>
          </a:xfrm>
        </p:spPr>
      </p:pic>
      <p:pic>
        <p:nvPicPr>
          <p:cNvPr id="9" name="Picture 8">
            <a:extLst>
              <a:ext uri="{FF2B5EF4-FFF2-40B4-BE49-F238E27FC236}">
                <a16:creationId xmlns:a16="http://schemas.microsoft.com/office/drawing/2014/main" id="{DE96B763-D5F6-4505-82F5-F47EC8D12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6" y="3890881"/>
            <a:ext cx="3012979" cy="2967119"/>
          </a:xfrm>
          <a:prstGeom prst="rect">
            <a:avLst/>
          </a:prstGeom>
        </p:spPr>
      </p:pic>
      <p:pic>
        <p:nvPicPr>
          <p:cNvPr id="11" name="Picture 10">
            <a:extLst>
              <a:ext uri="{FF2B5EF4-FFF2-40B4-BE49-F238E27FC236}">
                <a16:creationId xmlns:a16="http://schemas.microsoft.com/office/drawing/2014/main" id="{C16F8664-23E8-4A41-9C38-4F128CCCC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635" y="0"/>
            <a:ext cx="4180875" cy="6858000"/>
          </a:xfrm>
          <a:prstGeom prst="rect">
            <a:avLst/>
          </a:prstGeom>
        </p:spPr>
      </p:pic>
      <p:pic>
        <p:nvPicPr>
          <p:cNvPr id="19" name="Picture 18">
            <a:extLst>
              <a:ext uri="{FF2B5EF4-FFF2-40B4-BE49-F238E27FC236}">
                <a16:creationId xmlns:a16="http://schemas.microsoft.com/office/drawing/2014/main" id="{61379A2B-D65C-49B3-A7DB-53B3DFAD88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4982380" cy="6858000"/>
          </a:xfrm>
          <a:prstGeom prst="rect">
            <a:avLst/>
          </a:prstGeom>
        </p:spPr>
      </p:pic>
    </p:spTree>
    <p:extLst>
      <p:ext uri="{BB962C8B-B14F-4D97-AF65-F5344CB8AC3E}">
        <p14:creationId xmlns:p14="http://schemas.microsoft.com/office/powerpoint/2010/main" val="329367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F8EC-E1B2-4891-8A0E-61FDF48E4F9F}"/>
              </a:ext>
            </a:extLst>
          </p:cNvPr>
          <p:cNvSpPr>
            <a:spLocks noGrp="1"/>
          </p:cNvSpPr>
          <p:nvPr>
            <p:ph type="title"/>
          </p:nvPr>
        </p:nvSpPr>
        <p:spPr>
          <a:xfrm>
            <a:off x="1718441" y="1623848"/>
            <a:ext cx="9787758" cy="249920"/>
          </a:xfrm>
        </p:spPr>
        <p:txBody>
          <a:bodyPr>
            <a:normAutofit fontScale="90000"/>
          </a:bodyPr>
          <a:lstStyle/>
          <a:p>
            <a:pPr algn="l"/>
            <a:r>
              <a:rPr lang="en-US" spc="71" dirty="0">
                <a:solidFill>
                  <a:srgbClr val="6F2F9F"/>
                </a:solidFill>
                <a:latin typeface="Bahnschrift SemiBold SemiCondensed"/>
                <a:cs typeface="Bahnschrift SemiBold SemiCondensed"/>
              </a:rPr>
              <a:t>Aims</a:t>
            </a:r>
            <a:br>
              <a:rPr lang="en-US" dirty="0">
                <a:latin typeface="Bahnschrift SemiBold SemiCondensed"/>
                <a:cs typeface="Bahnschrift SemiBold SemiCondensed"/>
              </a:rPr>
            </a:br>
            <a:endParaRPr lang="en-US" dirty="0"/>
          </a:p>
        </p:txBody>
      </p:sp>
      <p:sp>
        <p:nvSpPr>
          <p:cNvPr id="3" name="Content Placeholder 2">
            <a:extLst>
              <a:ext uri="{FF2B5EF4-FFF2-40B4-BE49-F238E27FC236}">
                <a16:creationId xmlns:a16="http://schemas.microsoft.com/office/drawing/2014/main" id="{871552FE-98E9-453C-8EA4-253395ECFC3A}"/>
              </a:ext>
            </a:extLst>
          </p:cNvPr>
          <p:cNvSpPr>
            <a:spLocks noGrp="1"/>
          </p:cNvSpPr>
          <p:nvPr>
            <p:ph idx="1"/>
          </p:nvPr>
        </p:nvSpPr>
        <p:spPr>
          <a:xfrm>
            <a:off x="1403130" y="1873767"/>
            <a:ext cx="9475077" cy="4700453"/>
          </a:xfrm>
        </p:spPr>
        <p:txBody>
          <a:bodyPr>
            <a:normAutofit fontScale="25000" lnSpcReduction="20000"/>
          </a:bodyPr>
          <a:lstStyle/>
          <a:p>
            <a:pPr marL="0" indent="0">
              <a:lnSpc>
                <a:spcPct val="160000"/>
              </a:lnSpc>
              <a:buNone/>
            </a:pPr>
            <a:r>
              <a:rPr lang="en-US" sz="11200" dirty="0">
                <a:latin typeface="Californian FB" panose="0207040306080B030204" pitchFamily="18" charset="0"/>
              </a:rPr>
              <a:t>we in Alshabka set our goal to maintain professional competence in offering complete solutions at an optimum level of quality and safety.</a:t>
            </a:r>
          </a:p>
          <a:p>
            <a:pPr marL="0" indent="0">
              <a:lnSpc>
                <a:spcPct val="160000"/>
              </a:lnSpc>
              <a:buNone/>
            </a:pPr>
            <a:r>
              <a:rPr lang="en-US" sz="11200" dirty="0">
                <a:latin typeface="Californian FB" panose="0207040306080B030204" pitchFamily="18" charset="0"/>
              </a:rPr>
              <a:t>Targeting objectives that we strive to achieve and maintain</a:t>
            </a:r>
            <a:r>
              <a:rPr lang="ar-AE" sz="11200" dirty="0">
                <a:latin typeface="Californian FB" panose="0207040306080B030204" pitchFamily="18" charset="0"/>
              </a:rPr>
              <a:t> </a:t>
            </a:r>
            <a:r>
              <a:rPr lang="en-US" sz="11200" dirty="0">
                <a:latin typeface="Californian FB" panose="0207040306080B030204" pitchFamily="18" charset="0"/>
              </a:rPr>
              <a:t>:</a:t>
            </a:r>
            <a:endParaRPr lang="ar-AE" sz="11200" dirty="0">
              <a:latin typeface="Californian FB" panose="0207040306080B030204" pitchFamily="18" charset="0"/>
            </a:endParaRPr>
          </a:p>
          <a:p>
            <a:pPr marL="0" indent="0">
              <a:lnSpc>
                <a:spcPct val="160000"/>
              </a:lnSpc>
              <a:buNone/>
            </a:pPr>
            <a:r>
              <a:rPr lang="en-US" sz="11200" dirty="0">
                <a:latin typeface="Californian FB" panose="0207040306080B030204" pitchFamily="18" charset="0"/>
              </a:rPr>
              <a:t>1. To maintain a constant growth rate.</a:t>
            </a:r>
          </a:p>
          <a:p>
            <a:pPr marL="0" indent="0">
              <a:lnSpc>
                <a:spcPct val="160000"/>
              </a:lnSpc>
              <a:buNone/>
            </a:pPr>
            <a:r>
              <a:rPr lang="en-US" sz="11200" dirty="0">
                <a:latin typeface="Californian FB" panose="0207040306080B030204" pitchFamily="18" charset="0"/>
              </a:rPr>
              <a:t>2. To offer complete solutions to the customer's electronic and electric requirement.</a:t>
            </a:r>
          </a:p>
          <a:p>
            <a:pPr marL="0" indent="0">
              <a:buNone/>
            </a:pPr>
            <a:endParaRPr lang="en-US" dirty="0"/>
          </a:p>
          <a:p>
            <a:endParaRPr lang="en-US" dirty="0"/>
          </a:p>
        </p:txBody>
      </p:sp>
    </p:spTree>
    <p:extLst>
      <p:ext uri="{BB962C8B-B14F-4D97-AF65-F5344CB8AC3E}">
        <p14:creationId xmlns:p14="http://schemas.microsoft.com/office/powerpoint/2010/main" val="280054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1C848-C565-441B-AC4C-464A15DB133C}"/>
              </a:ext>
            </a:extLst>
          </p:cNvPr>
          <p:cNvSpPr>
            <a:spLocks noGrp="1"/>
          </p:cNvSpPr>
          <p:nvPr>
            <p:ph idx="1"/>
          </p:nvPr>
        </p:nvSpPr>
        <p:spPr>
          <a:xfrm>
            <a:off x="1371600" y="1481960"/>
            <a:ext cx="9002110" cy="4736726"/>
          </a:xfrm>
        </p:spPr>
        <p:txBody>
          <a:bodyPr/>
          <a:lstStyle/>
          <a:p>
            <a:pPr marL="0" lvl="0" indent="0">
              <a:lnSpc>
                <a:spcPct val="160000"/>
              </a:lnSpc>
              <a:buNone/>
            </a:pPr>
            <a:r>
              <a:rPr lang="en-US" sz="2800" dirty="0">
                <a:solidFill>
                  <a:prstClr val="black"/>
                </a:solidFill>
              </a:rPr>
              <a:t>3. To guarantee customer satisfaction by following the devoted excellence and time schedule in all the projects.</a:t>
            </a:r>
          </a:p>
          <a:p>
            <a:pPr marL="0" lvl="0" indent="0">
              <a:lnSpc>
                <a:spcPct val="160000"/>
              </a:lnSpc>
              <a:buNone/>
            </a:pPr>
            <a:r>
              <a:rPr lang="en-US" sz="2800" dirty="0">
                <a:solidFill>
                  <a:prstClr val="black"/>
                </a:solidFill>
              </a:rPr>
              <a:t>4. To maintain honesty, integrity and professionalism in all the operations.</a:t>
            </a:r>
          </a:p>
          <a:p>
            <a:pPr marL="0" lvl="0" indent="0">
              <a:lnSpc>
                <a:spcPct val="160000"/>
              </a:lnSpc>
              <a:buNone/>
            </a:pPr>
            <a:r>
              <a:rPr lang="en-US" sz="2800" dirty="0">
                <a:solidFill>
                  <a:prstClr val="black"/>
                </a:solidFill>
              </a:rPr>
              <a:t>5. To have clients as Loyal customers.</a:t>
            </a:r>
          </a:p>
          <a:p>
            <a:endParaRPr lang="en-US" dirty="0"/>
          </a:p>
        </p:txBody>
      </p:sp>
    </p:spTree>
    <p:extLst>
      <p:ext uri="{BB962C8B-B14F-4D97-AF65-F5344CB8AC3E}">
        <p14:creationId xmlns:p14="http://schemas.microsoft.com/office/powerpoint/2010/main" val="28101177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602</TotalTime>
  <Words>688</Words>
  <Application>Microsoft Office PowerPoint</Application>
  <PresentationFormat>Widescreen</PresentationFormat>
  <Paragraphs>48</Paragraphs>
  <Slides>23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Agency FB</vt:lpstr>
      <vt:lpstr>Arial</vt:lpstr>
      <vt:lpstr>Arial Narrow</vt:lpstr>
      <vt:lpstr>Bahnschrift SemiBold SemiCondensed</vt:lpstr>
      <vt:lpstr>Calibri</vt:lpstr>
      <vt:lpstr>Californian FB</vt:lpstr>
      <vt:lpstr>Cambria</vt:lpstr>
      <vt:lpstr>Century Gothic</vt:lpstr>
      <vt:lpstr>Nunito</vt:lpstr>
      <vt:lpstr>Times New Roman</vt:lpstr>
      <vt:lpstr>Trebuchet MS</vt:lpstr>
      <vt:lpstr>Verdana</vt:lpstr>
      <vt:lpstr>Wingdings</vt:lpstr>
      <vt:lpstr>YAFdJmu7CPY-0</vt:lpstr>
      <vt:lpstr>Vapor Trail</vt:lpstr>
      <vt:lpstr> More sustainable and effective solutions</vt:lpstr>
      <vt:lpstr>DEVICES CONTROL</vt:lpstr>
      <vt:lpstr>About us </vt:lpstr>
      <vt:lpstr>PowerPoint Presentation</vt:lpstr>
      <vt:lpstr>Our organization </vt:lpstr>
      <vt:lpstr>PowerPoint Presentation</vt:lpstr>
      <vt:lpstr>PowerPoint Presentation</vt:lpstr>
      <vt:lpstr>Aims </vt:lpstr>
      <vt:lpstr>PowerPoint Presentation</vt:lpstr>
      <vt:lpstr>Our values: </vt:lpstr>
      <vt:lpstr>Mission and vision </vt:lpstr>
      <vt:lpstr>Specification</vt:lpstr>
      <vt:lpstr>Our Services </vt:lpstr>
      <vt:lpstr>Lighting DESIGN    </vt:lpstr>
      <vt:lpstr>SWITCHBOARD UPGRADE </vt:lpstr>
      <vt:lpstr>ALARM &amp; cctv SYSTEMS </vt:lpstr>
      <vt:lpstr>ELECTRICAL TESTING </vt:lpstr>
      <vt:lpstr>INSTALLATIONS DESIGN </vt:lpstr>
      <vt:lpstr>SMART HOME </vt:lpstr>
      <vt:lpstr>PowerPoint Presentation</vt:lpstr>
      <vt:lpstr>HOME AUTOMATION </vt:lpstr>
      <vt:lpstr> </vt:lpstr>
      <vt:lpstr>Contact @ reach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Automation Saves Money on Energy Bills &amp; Reduces Your Environmental Impact</dc:title>
  <dc:creator>USER</dc:creator>
  <cp:lastModifiedBy>USER</cp:lastModifiedBy>
  <cp:revision>47</cp:revision>
  <dcterms:created xsi:type="dcterms:W3CDTF">2024-05-27T13:57:21Z</dcterms:created>
  <dcterms:modified xsi:type="dcterms:W3CDTF">2024-05-29T15:05:15Z</dcterms:modified>
</cp:coreProperties>
</file>